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3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64" autoAdjust="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autoTitleDeleted val="1"/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Értékesítés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Munka1!$A$2:$A$5</c:f>
              <c:strCache>
                <c:ptCount val="2"/>
                <c:pt idx="0">
                  <c:v>kiskorú</c:v>
                </c:pt>
                <c:pt idx="1">
                  <c:v>nagykorú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1652</c:v>
                </c:pt>
                <c:pt idx="1">
                  <c:v>213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hu-H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autoTitleDeleted val="1"/>
    <c:plotArea>
      <c:layout/>
      <c:pieChart>
        <c:varyColors val="1"/>
        <c:ser>
          <c:idx val="0"/>
          <c:order val="0"/>
          <c:tx>
            <c:strRef>
              <c:f>'Munka1'!$B$1</c:f>
              <c:strCache>
                <c:ptCount val="1"/>
                <c:pt idx="0">
                  <c:v>Értékesítés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'Munka1'!$A$2:$A$5</c:f>
              <c:strCache>
                <c:ptCount val="2"/>
                <c:pt idx="0">
                  <c:v>Szolgálat</c:v>
                </c:pt>
                <c:pt idx="1">
                  <c:v>Központ</c:v>
                </c:pt>
              </c:strCache>
            </c:strRef>
          </c:cat>
          <c:val>
            <c:numRef>
              <c:f>'Munka1'!$B$2:$B$5</c:f>
              <c:numCache>
                <c:formatCode>General</c:formatCode>
                <c:ptCount val="4"/>
                <c:pt idx="0">
                  <c:v>1593</c:v>
                </c:pt>
                <c:pt idx="1">
                  <c:v>440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hu-H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autoTitleDeleted val="1"/>
    <c:plotArea>
      <c:layout>
        <c:manualLayout>
          <c:layoutTarget val="inner"/>
          <c:xMode val="edge"/>
          <c:yMode val="edge"/>
          <c:x val="9.057211235788622E-3"/>
          <c:y val="0.14992160294375423"/>
          <c:w val="0.50476009725974269"/>
          <c:h val="0.93888888888888911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Értékesítés</c:v>
                </c:pt>
              </c:strCache>
            </c:strRef>
          </c:tx>
          <c:cat>
            <c:strRef>
              <c:f>Munka1!$A$2:$A$15</c:f>
              <c:strCache>
                <c:ptCount val="14"/>
                <c:pt idx="0">
                  <c:v>Köznevelési intézmény: 801</c:v>
                </c:pt>
                <c:pt idx="1">
                  <c:v>Gyámhivatal: 384</c:v>
                </c:pt>
                <c:pt idx="2">
                  <c:v>Szociális szolgáltatók: 193</c:v>
                </c:pt>
                <c:pt idx="3">
                  <c:v>Rendőrség: 211</c:v>
                </c:pt>
                <c:pt idx="4">
                  <c:v>Egészségügyi szolgáltatók: 117</c:v>
                </c:pt>
                <c:pt idx="5">
                  <c:v>Egyéb: 112</c:v>
                </c:pt>
                <c:pt idx="6">
                  <c:v>Kisgyermekek napközbeni ellátását nyújtók: 66</c:v>
                </c:pt>
                <c:pt idx="7">
                  <c:v>Önkormányzat/jegyző: 62</c:v>
                </c:pt>
                <c:pt idx="8">
                  <c:v>Közüzemi szolgáltató: 35</c:v>
                </c:pt>
                <c:pt idx="9">
                  <c:v>Ügyészség/bíróság: 30</c:v>
                </c:pt>
                <c:pt idx="10">
                  <c:v>Áldozatsegítés: 8</c:v>
                </c:pt>
                <c:pt idx="11">
                  <c:v>Átmeneti gondozást nyújtók: 6</c:v>
                </c:pt>
                <c:pt idx="12">
                  <c:v>Egyesület/alapítvány: 6</c:v>
                </c:pt>
                <c:pt idx="13">
                  <c:v>Pártfogó felügyelői szolgálat: 2</c:v>
                </c:pt>
              </c:strCache>
            </c:strRef>
          </c:cat>
          <c:val>
            <c:numRef>
              <c:f>Munka1!$B$2:$B$15</c:f>
              <c:numCache>
                <c:formatCode>General</c:formatCode>
                <c:ptCount val="14"/>
                <c:pt idx="0">
                  <c:v>801</c:v>
                </c:pt>
                <c:pt idx="1">
                  <c:v>384</c:v>
                </c:pt>
                <c:pt idx="2">
                  <c:v>193</c:v>
                </c:pt>
                <c:pt idx="3">
                  <c:v>211</c:v>
                </c:pt>
                <c:pt idx="4">
                  <c:v>117</c:v>
                </c:pt>
                <c:pt idx="5">
                  <c:v>112</c:v>
                </c:pt>
                <c:pt idx="6">
                  <c:v>66</c:v>
                </c:pt>
                <c:pt idx="7">
                  <c:v>62</c:v>
                </c:pt>
                <c:pt idx="8">
                  <c:v>35</c:v>
                </c:pt>
                <c:pt idx="9">
                  <c:v>30</c:v>
                </c:pt>
                <c:pt idx="10">
                  <c:v>8</c:v>
                </c:pt>
                <c:pt idx="11">
                  <c:v>6</c:v>
                </c:pt>
                <c:pt idx="12">
                  <c:v>6</c:v>
                </c:pt>
                <c:pt idx="13">
                  <c:v>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48086070280868265"/>
          <c:y val="0"/>
          <c:w val="0.50879810435375361"/>
          <c:h val="1"/>
        </c:manualLayout>
      </c:layout>
      <c:txPr>
        <a:bodyPr/>
        <a:lstStyle/>
        <a:p>
          <a:pPr>
            <a:defRPr sz="1400"/>
          </a:pPr>
          <a:endParaRPr lang="hu-HU"/>
        </a:p>
      </c:txPr>
    </c:legend>
    <c:plotVisOnly val="1"/>
  </c:chart>
  <c:txPr>
    <a:bodyPr/>
    <a:lstStyle/>
    <a:p>
      <a:pPr>
        <a:defRPr sz="1800"/>
      </a:pPr>
      <a:endParaRPr lang="hu-H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églalap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zis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Téglalap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zis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3" name="Téglalap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Téglalap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zis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zis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artalom helye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Tartalom helye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églalap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Téglalap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Téglalap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églalap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u-HU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Tartalom helye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6" name="Tartalom helye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Ellipszis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zis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3" name="Cím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églalap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Téglalap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artalom helye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Ellipszis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zis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Téglalap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gyenes összekötő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Téglalap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zis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22" name="Téglalap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2026. 02. 25.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zis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jelzorendszeri.felelos@jszszgyk.hu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2025. évre vonatkozóan</a:t>
            </a:r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Jelzőrendszeri tapasztalatok </a:t>
            </a:r>
            <a:endParaRPr lang="hu-HU" dirty="0"/>
          </a:p>
        </p:txBody>
      </p:sp>
      <p:pic>
        <p:nvPicPr>
          <p:cNvPr id="4" name="Kép 3" descr="JSZSZGYK_logo-removeb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3429000"/>
            <a:ext cx="3528392" cy="2848850"/>
          </a:xfrm>
          <a:prstGeom prst="rect">
            <a:avLst/>
          </a:prstGeom>
        </p:spPr>
      </p:pic>
      <p:pic>
        <p:nvPicPr>
          <p:cNvPr id="5" name="Kép 4" descr="letöltés.jpg"/>
          <p:cNvPicPr>
            <a:picLocks noChangeAspect="1"/>
          </p:cNvPicPr>
          <p:nvPr/>
        </p:nvPicPr>
        <p:blipFill>
          <a:blip r:embed="rId3" cstate="print"/>
          <a:srcRect l="6434" r="16359" b="31601"/>
          <a:stretch>
            <a:fillRect/>
          </a:stretch>
        </p:blipFill>
        <p:spPr>
          <a:xfrm>
            <a:off x="539552" y="3717032"/>
            <a:ext cx="2001064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Kép 5" descr="world-unicef-day-design-template-f6bc9cd05fd765ac27610bb617a449fe.jpg"/>
          <p:cNvPicPr>
            <a:picLocks noChangeAspect="1"/>
          </p:cNvPicPr>
          <p:nvPr/>
        </p:nvPicPr>
        <p:blipFill>
          <a:blip r:embed="rId4" cstate="print"/>
          <a:srcRect t="17642" b="14701"/>
          <a:stretch>
            <a:fillRect/>
          </a:stretch>
        </p:blipFill>
        <p:spPr>
          <a:xfrm>
            <a:off x="6660232" y="3645024"/>
            <a:ext cx="1895475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424936" cy="675456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hu-HU" sz="4000" dirty="0" smtClean="0">
                <a:solidFill>
                  <a:srgbClr val="FFC000"/>
                </a:solidFill>
              </a:rPr>
              <a:t>A 2025-ben érkezett jelzésekről</a:t>
            </a:r>
            <a:endParaRPr lang="hu-HU" sz="4000" dirty="0">
              <a:solidFill>
                <a:srgbClr val="FFC000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hu-HU" sz="1800" dirty="0" smtClean="0"/>
              <a:t>Összesen: 2033</a:t>
            </a:r>
          </a:p>
          <a:p>
            <a:pPr algn="ctr"/>
            <a:r>
              <a:rPr lang="hu-HU" sz="1800" dirty="0" smtClean="0"/>
              <a:t>Érintett személyek:1994</a:t>
            </a:r>
          </a:p>
          <a:p>
            <a:pPr algn="ctr"/>
            <a:r>
              <a:rPr lang="hu-HU" sz="1800" dirty="0" smtClean="0"/>
              <a:t>Túlnyomórészt írásban, elvétve telefonon és személyesen </a:t>
            </a:r>
            <a:r>
              <a:rPr lang="hu-HU" sz="1800" dirty="0" smtClean="0">
                <a:sym typeface="Wingdings" pitchFamily="2" charset="2"/>
              </a:rPr>
              <a:t> írásbeli rögzítés</a:t>
            </a:r>
          </a:p>
          <a:p>
            <a:pPr algn="ctr"/>
            <a:r>
              <a:rPr lang="hu-HU" sz="1800" dirty="0" smtClean="0">
                <a:sym typeface="Wingdings" pitchFamily="2" charset="2"/>
              </a:rPr>
              <a:t>Összehasonlítva a korábbi évek jelzéseihez: növekvő tendencia</a:t>
            </a:r>
          </a:p>
          <a:p>
            <a:pPr algn="ctr"/>
            <a:endParaRPr lang="hu-HU" dirty="0" smtClean="0"/>
          </a:p>
          <a:p>
            <a:pPr algn="ctr"/>
            <a:endParaRPr lang="hu-HU" dirty="0" smtClean="0"/>
          </a:p>
          <a:p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sz="quarter" idx="1"/>
          </p:nvPr>
        </p:nvGraphicFramePr>
        <p:xfrm>
          <a:off x="2987824" y="2060848"/>
          <a:ext cx="388843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rtalom helye 4"/>
          <p:cNvGraphicFramePr>
            <a:graphicFrameLocks/>
          </p:cNvGraphicFramePr>
          <p:nvPr/>
        </p:nvGraphicFramePr>
        <p:xfrm>
          <a:off x="5652120" y="3645024"/>
          <a:ext cx="3744416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504056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észlelő és jelzőrendszer tagjainak jelzései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sz="quarter" idx="1"/>
          </p:nvPr>
        </p:nvGraphicFramePr>
        <p:xfrm>
          <a:off x="179512" y="692696"/>
          <a:ext cx="8964488" cy="5796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Jelzések csoportosítása az adott problémák mentén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sz="2400" dirty="0" smtClean="0">
                <a:solidFill>
                  <a:schemeClr val="tx2">
                    <a:lumMod val="75000"/>
                  </a:schemeClr>
                </a:solidFill>
              </a:rPr>
              <a:t>    Kiskorúak: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Legtöbb jelzés az igazolatlan hiányzások miatt</a:t>
            </a:r>
          </a:p>
          <a:p>
            <a:pPr lvl="1">
              <a:buNone/>
            </a:pPr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Egyebekben nagyon változatos problémák: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Bántalmazás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Családon belüli erőszak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Lakhatási probléma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Elhanyagolás 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Bűncselekmények elkövetése 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Életviteli és nevelésbeli problémák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Kortársak általi bántalmazás</a:t>
            </a:r>
          </a:p>
          <a:p>
            <a:pPr lvl="1">
              <a:buNone/>
            </a:pPr>
            <a:endParaRPr lang="hu-H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None/>
            </a:pPr>
            <a:r>
              <a:rPr lang="hu-HU" sz="2400" dirty="0" smtClean="0">
                <a:solidFill>
                  <a:schemeClr val="tx2">
                    <a:lumMod val="75000"/>
                  </a:schemeClr>
                </a:solidFill>
              </a:rPr>
              <a:t>Nagykorúak: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Önmagát ellátni képtelen személy</a:t>
            </a:r>
          </a:p>
          <a:p>
            <a:pPr lvl="1"/>
            <a:r>
              <a:rPr lang="hu-HU" sz="1900" dirty="0" smtClean="0">
                <a:solidFill>
                  <a:schemeClr val="tx2">
                    <a:lumMod val="75000"/>
                  </a:schemeClr>
                </a:solidFill>
              </a:rPr>
              <a:t>Nem megfelelő lakókörülmények</a:t>
            </a:r>
          </a:p>
          <a:p>
            <a:pPr lvl="1">
              <a:buNone/>
            </a:pPr>
            <a:endParaRPr lang="hu-HU" sz="19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Kép 4" descr="veszelyek-a-gyerekek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85511" y="1484784"/>
            <a:ext cx="2406969" cy="1478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Kép 5" descr="100001283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4749180"/>
            <a:ext cx="2275723" cy="14934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Kép 7" descr="sanctiuni10c-680x365.jpg"/>
          <p:cNvPicPr>
            <a:picLocks noChangeAspect="1"/>
          </p:cNvPicPr>
          <p:nvPr/>
        </p:nvPicPr>
        <p:blipFill>
          <a:blip r:embed="rId4" cstate="print"/>
          <a:srcRect t="25146" r="52223" b="8576"/>
          <a:stretch>
            <a:fillRect/>
          </a:stretch>
        </p:blipFill>
        <p:spPr>
          <a:xfrm>
            <a:off x="6012160" y="3068960"/>
            <a:ext cx="2088232" cy="15549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755576" y="1268760"/>
            <a:ext cx="7772400" cy="788640"/>
          </a:xfrm>
        </p:spPr>
        <p:txBody>
          <a:bodyPr/>
          <a:lstStyle/>
          <a:p>
            <a:r>
              <a:rPr lang="hu-HU" dirty="0" smtClean="0"/>
              <a:t>Rendezvényeink 2025-ből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539552" y="2708920"/>
            <a:ext cx="813690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</a:rPr>
              <a:t> Jelzőrendszeri esetmegbeszélő csoport (</a:t>
            </a:r>
            <a:r>
              <a:rPr lang="hu-HU" sz="1600" dirty="0" err="1" smtClean="0">
                <a:solidFill>
                  <a:srgbClr val="002060"/>
                </a:solidFill>
              </a:rPr>
              <a:t>anonimizált</a:t>
            </a:r>
            <a:r>
              <a:rPr lang="hu-HU" sz="1600" dirty="0" smtClean="0">
                <a:solidFill>
                  <a:srgbClr val="002060"/>
                </a:solidFill>
              </a:rPr>
              <a:t> esetek átbeszélése, a kötelező védőoltásokkal, azok elmaradásával kapcsolatos előadások)</a:t>
            </a:r>
          </a:p>
          <a:p>
            <a:endParaRPr lang="hu-HU" sz="16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</a:rPr>
              <a:t> Részvétel a BRFK VIII. Kerületi Rendőrkapitányság és a Patent Egyesület szervezésében működő esetmegbeszélő csoporton</a:t>
            </a:r>
          </a:p>
          <a:p>
            <a:endParaRPr lang="hu-HU" sz="16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</a:rPr>
              <a:t>Szakmaközi megbeszélések szervezése egy-egy aktuális probléma kapcsán (</a:t>
            </a:r>
            <a:r>
              <a:rPr lang="hu-HU" sz="1600" dirty="0" err="1" smtClean="0">
                <a:solidFill>
                  <a:srgbClr val="002060"/>
                </a:solidFill>
              </a:rPr>
              <a:t>Fido</a:t>
            </a:r>
            <a:r>
              <a:rPr lang="hu-HU" sz="1600" dirty="0" smtClean="0">
                <a:solidFill>
                  <a:srgbClr val="002060"/>
                </a:solidFill>
              </a:rPr>
              <a:t>, Kesztyűgyár)</a:t>
            </a:r>
          </a:p>
          <a:p>
            <a:endParaRPr lang="hu-HU" sz="16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</a:rPr>
              <a:t> A Józsefvárosi Önkormányzat munkatársai részére 5 alkalmas tájékoztató alkalom a gyermekvédelmi jelzőrendszer működéséről</a:t>
            </a:r>
          </a:p>
          <a:p>
            <a:endParaRPr lang="hu-HU" sz="16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</a:rPr>
              <a:t> Meghívásra jelzőrendszeri tájékoztató megbeszélésekre került sor.</a:t>
            </a:r>
            <a:endParaRPr lang="hu-HU" sz="1600" dirty="0">
              <a:solidFill>
                <a:srgbClr val="002060"/>
              </a:solidFill>
            </a:endParaRPr>
          </a:p>
        </p:txBody>
      </p:sp>
      <p:pic>
        <p:nvPicPr>
          <p:cNvPr id="10" name="Kép 9" descr="NCC_20Child_20Protection_20Op_Ed_20Web_20Image.png"/>
          <p:cNvPicPr>
            <a:picLocks noChangeAspect="1"/>
          </p:cNvPicPr>
          <p:nvPr/>
        </p:nvPicPr>
        <p:blipFill>
          <a:blip r:embed="rId2" cstate="print"/>
          <a:srcRect t="33620" b="31100"/>
          <a:stretch>
            <a:fillRect/>
          </a:stretch>
        </p:blipFill>
        <p:spPr>
          <a:xfrm>
            <a:off x="107504" y="134052"/>
            <a:ext cx="8928992" cy="11347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6012160" y="2636912"/>
            <a:ext cx="2880320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755576" y="1268760"/>
            <a:ext cx="7772400" cy="788640"/>
          </a:xfrm>
        </p:spPr>
        <p:txBody>
          <a:bodyPr/>
          <a:lstStyle/>
          <a:p>
            <a:r>
              <a:rPr lang="hu-HU" dirty="0" smtClean="0"/>
              <a:t>Pozitívumok, jövőbeli tervek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323528" y="2564904"/>
            <a:ext cx="53285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>
                <a:solidFill>
                  <a:srgbClr val="002060"/>
                </a:solidFill>
              </a:rPr>
              <a:t>Előrelépés figyelhető meg az együttműködésben, azonban igény is van a  további fejlesztésére</a:t>
            </a:r>
          </a:p>
          <a:p>
            <a:endParaRPr lang="hu-HU" sz="1600" dirty="0" smtClean="0">
              <a:solidFill>
                <a:srgbClr val="002060"/>
              </a:solidFill>
            </a:endParaRPr>
          </a:p>
          <a:p>
            <a:r>
              <a:rPr lang="hu-HU" sz="1600" dirty="0" smtClean="0">
                <a:solidFill>
                  <a:srgbClr val="002060"/>
                </a:solidFill>
              </a:rPr>
              <a:t>A jelenlévők visszajelzései alapján a jelzőrendszeri tájékoztató megbeszélések, esetmegbeszélő csoport segítség a mindennapi munka során </a:t>
            </a:r>
            <a:endParaRPr lang="hu-HU" sz="1600" dirty="0" smtClean="0">
              <a:solidFill>
                <a:srgbClr val="002060"/>
              </a:solidFill>
              <a:sym typeface="Wingdings" pitchFamily="2" charset="2"/>
            </a:endParaRPr>
          </a:p>
          <a:p>
            <a:pPr lvl="1">
              <a:buFont typeface="Arial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  <a:sym typeface="Wingdings" pitchFamily="2" charset="2"/>
              </a:rPr>
              <a:t> feladatunk: többször és szélesebb körben</a:t>
            </a:r>
          </a:p>
          <a:p>
            <a:pPr lvl="1">
              <a:buFont typeface="Arial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  <a:sym typeface="Wingdings" pitchFamily="2" charset="2"/>
              </a:rPr>
              <a:t> konkrét témák mentén zajló alkalmak az esetek anonim átbeszélése mellett  témajavaslatok</a:t>
            </a:r>
          </a:p>
          <a:p>
            <a:pPr lvl="1"/>
            <a:endParaRPr lang="hu-HU" sz="1600" dirty="0" smtClean="0">
              <a:solidFill>
                <a:srgbClr val="002060"/>
              </a:solidFill>
              <a:sym typeface="Wingdings" pitchFamily="2" charset="2"/>
            </a:endParaRPr>
          </a:p>
          <a:p>
            <a:r>
              <a:rPr lang="hu-HU" sz="1600" dirty="0" smtClean="0">
                <a:solidFill>
                  <a:srgbClr val="002060"/>
                </a:solidFill>
                <a:sym typeface="Wingdings" pitchFamily="2" charset="2"/>
              </a:rPr>
              <a:t>Jelzőrendszeri tagok ismereteinek bővítése, jogszabályi változások megismertetése:</a:t>
            </a:r>
          </a:p>
          <a:p>
            <a:pPr lvl="1">
              <a:buFont typeface="Arial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</a:rPr>
              <a:t> Gyermekvédelmi Kiadvány további terjesztése</a:t>
            </a:r>
          </a:p>
          <a:p>
            <a:pPr lvl="1">
              <a:buFont typeface="Arial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</a:rPr>
              <a:t> képzések, tájékoztató alkalmak szervezése </a:t>
            </a:r>
          </a:p>
          <a:p>
            <a:pPr lvl="1"/>
            <a:endParaRPr lang="hu-HU" sz="1600" dirty="0" smtClean="0">
              <a:solidFill>
                <a:srgbClr val="002060"/>
              </a:solidFill>
            </a:endParaRPr>
          </a:p>
        </p:txBody>
      </p:sp>
      <p:pic>
        <p:nvPicPr>
          <p:cNvPr id="10" name="Kép 9" descr="NCC_20Child_20Protection_20Op_Ed_20Web_20Image.png"/>
          <p:cNvPicPr>
            <a:picLocks noChangeAspect="1"/>
          </p:cNvPicPr>
          <p:nvPr/>
        </p:nvPicPr>
        <p:blipFill>
          <a:blip r:embed="rId2" cstate="print"/>
          <a:srcRect t="33620" b="31100"/>
          <a:stretch>
            <a:fillRect/>
          </a:stretch>
        </p:blipFill>
        <p:spPr>
          <a:xfrm>
            <a:off x="107504" y="134052"/>
            <a:ext cx="8928992" cy="1134708"/>
          </a:xfrm>
          <a:prstGeom prst="rect">
            <a:avLst/>
          </a:prstGeom>
        </p:spPr>
      </p:pic>
      <p:sp>
        <p:nvSpPr>
          <p:cNvPr id="6" name="Téglalap 5"/>
          <p:cNvSpPr/>
          <p:nvPr/>
        </p:nvSpPr>
        <p:spPr>
          <a:xfrm>
            <a:off x="5796136" y="2636912"/>
            <a:ext cx="31683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1" algn="ctr">
              <a:buClr>
                <a:schemeClr val="accent1"/>
              </a:buClr>
              <a:buSzPct val="85000"/>
              <a:buNone/>
            </a:pPr>
            <a:r>
              <a:rPr lang="hu-HU" sz="1400" b="1" dirty="0" smtClean="0">
                <a:solidFill>
                  <a:schemeClr val="bg1"/>
                </a:solidFill>
              </a:rPr>
              <a:t>C É L O K</a:t>
            </a: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endParaRPr lang="hu-HU" sz="1400" b="1" dirty="0" smtClean="0">
              <a:solidFill>
                <a:schemeClr val="bg1"/>
              </a:solidFill>
            </a:endParaRP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endParaRPr lang="hu-HU" sz="1400" b="1" dirty="0" smtClean="0">
              <a:solidFill>
                <a:schemeClr val="bg1"/>
              </a:solidFill>
            </a:endParaRP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r>
              <a:rPr lang="hu-HU" sz="1400" b="1" dirty="0" smtClean="0">
                <a:solidFill>
                  <a:schemeClr val="bg1"/>
                </a:solidFill>
              </a:rPr>
              <a:t>Segítségnyújtás</a:t>
            </a: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endParaRPr lang="hu-HU" sz="1400" b="1" dirty="0" smtClean="0">
              <a:solidFill>
                <a:schemeClr val="bg1"/>
              </a:solidFill>
            </a:endParaRP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r>
              <a:rPr lang="hu-HU" sz="1400" b="1" dirty="0" smtClean="0">
                <a:solidFill>
                  <a:schemeClr val="bg1"/>
                </a:solidFill>
              </a:rPr>
              <a:t>Együttgondolkodás</a:t>
            </a: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endParaRPr lang="hu-HU" sz="1400" b="1" dirty="0" smtClean="0">
              <a:solidFill>
                <a:schemeClr val="bg1"/>
              </a:solidFill>
            </a:endParaRP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r>
              <a:rPr lang="hu-HU" sz="1400" b="1" dirty="0" smtClean="0">
                <a:solidFill>
                  <a:schemeClr val="bg1"/>
                </a:solidFill>
              </a:rPr>
              <a:t>Problémák átbeszélése</a:t>
            </a: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endParaRPr lang="hu-HU" sz="1400" b="1" dirty="0" smtClean="0">
              <a:solidFill>
                <a:schemeClr val="bg1"/>
              </a:solidFill>
            </a:endParaRP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r>
              <a:rPr lang="hu-HU" sz="1400" b="1" dirty="0" smtClean="0">
                <a:solidFill>
                  <a:schemeClr val="bg1"/>
                </a:solidFill>
              </a:rPr>
              <a:t>Elakadások megoldásának elősegítése</a:t>
            </a: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endParaRPr lang="hu-HU" sz="1400" b="1" dirty="0" smtClean="0">
              <a:solidFill>
                <a:schemeClr val="bg1"/>
              </a:solidFill>
            </a:endParaRP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r>
              <a:rPr lang="hu-HU" sz="1400" b="1" dirty="0" smtClean="0">
                <a:solidFill>
                  <a:schemeClr val="bg1"/>
                </a:solidFill>
              </a:rPr>
              <a:t>Kötelezettségekre való figyelemfelhívás</a:t>
            </a: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endParaRPr lang="hu-HU" sz="1400" b="1" dirty="0" smtClean="0">
              <a:solidFill>
                <a:schemeClr val="bg1"/>
              </a:solidFill>
            </a:endParaRPr>
          </a:p>
          <a:p>
            <a:pPr marL="274320" lvl="1" algn="ctr">
              <a:buClr>
                <a:schemeClr val="accent1"/>
              </a:buClr>
              <a:buSzPct val="85000"/>
              <a:buNone/>
            </a:pPr>
            <a:r>
              <a:rPr lang="hu-HU" sz="1400" b="1" dirty="0" smtClean="0">
                <a:solidFill>
                  <a:schemeClr val="bg1"/>
                </a:solidFill>
              </a:rPr>
              <a:t>Felelősségvállalás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683568" y="1340768"/>
            <a:ext cx="7772400" cy="71663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395536" y="2887682"/>
            <a:ext cx="79928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err="1" smtClean="0"/>
              <a:t>Kempf</a:t>
            </a:r>
            <a:r>
              <a:rPr lang="hu-HU" sz="2400" b="1" dirty="0" smtClean="0"/>
              <a:t> Martina</a:t>
            </a:r>
          </a:p>
          <a:p>
            <a:pPr algn="ctr"/>
            <a:endParaRPr lang="hu-HU" b="1" dirty="0" smtClean="0"/>
          </a:p>
          <a:p>
            <a:pPr algn="ctr"/>
            <a:r>
              <a:rPr lang="hu-HU" b="1" dirty="0" smtClean="0"/>
              <a:t>Józsefvárosi Szociális Szolgáltató és Gyermekjóléti Központ</a:t>
            </a:r>
            <a:endParaRPr lang="hu-HU" dirty="0" smtClean="0"/>
          </a:p>
          <a:p>
            <a:pPr algn="ctr"/>
            <a:r>
              <a:rPr lang="hu-HU" dirty="0" smtClean="0"/>
              <a:t>1081 Budapest, Népszínház u. 22.</a:t>
            </a:r>
            <a:br>
              <a:rPr lang="hu-HU" dirty="0" smtClean="0"/>
            </a:br>
            <a:endParaRPr lang="hu-HU" dirty="0" smtClean="0"/>
          </a:p>
          <a:p>
            <a:pPr algn="ctr"/>
            <a:r>
              <a:rPr lang="hu-HU" b="1" dirty="0" smtClean="0"/>
              <a:t>Család- és Gyermekjóléti Központ</a:t>
            </a:r>
            <a:endParaRPr lang="hu-HU" dirty="0" smtClean="0"/>
          </a:p>
          <a:p>
            <a:pPr algn="ctr"/>
            <a:r>
              <a:rPr lang="hu-HU" b="1" dirty="0" smtClean="0"/>
              <a:t>Hatósági tevékenységhez kapcsolódó feladatok</a:t>
            </a:r>
            <a:br>
              <a:rPr lang="hu-HU" b="1" dirty="0" smtClean="0"/>
            </a:br>
            <a:r>
              <a:rPr lang="hu-HU" dirty="0" smtClean="0"/>
              <a:t>1089 Budapest, Kőris u. 35.</a:t>
            </a:r>
            <a:br>
              <a:rPr lang="hu-HU" dirty="0" smtClean="0"/>
            </a:br>
            <a:endParaRPr lang="hu-HU" dirty="0" smtClean="0"/>
          </a:p>
          <a:p>
            <a:pPr algn="ctr"/>
            <a:r>
              <a:rPr lang="hu-HU" dirty="0" smtClean="0"/>
              <a:t>Telefon: +36 (20) 388-1535</a:t>
            </a:r>
          </a:p>
          <a:p>
            <a:pPr algn="ctr"/>
            <a:r>
              <a:rPr lang="hu-HU" dirty="0" err="1" smtClean="0">
                <a:hlinkClick r:id="rId2"/>
              </a:rPr>
              <a:t>jelzorendszeri.felelos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jszszgyk.hu</a:t>
            </a:r>
            <a:endParaRPr lang="hu-HU" dirty="0"/>
          </a:p>
        </p:txBody>
      </p:sp>
      <p:pic>
        <p:nvPicPr>
          <p:cNvPr id="5" name="Kép 4" descr="JSZSZGYK_logo-removeb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332656"/>
            <a:ext cx="1224136" cy="98837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lgár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olgár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lgár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263</Words>
  <Application>Microsoft Office PowerPoint</Application>
  <PresentationFormat>Diavetítés a képernyőre (4:3 oldalarány)</PresentationFormat>
  <Paragraphs>67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Polgári</vt:lpstr>
      <vt:lpstr>Jelzőrendszeri tapasztalatok </vt:lpstr>
      <vt:lpstr>A 2025-ben érkezett jelzésekről</vt:lpstr>
      <vt:lpstr>Az észlelő és jelzőrendszer tagjainak jelzései</vt:lpstr>
      <vt:lpstr>Jelzések csoportosítása az adott problémák mentén</vt:lpstr>
      <vt:lpstr>Rendezvényeink 2025-ből</vt:lpstr>
      <vt:lpstr>Pozitívumok, jövőbeli tervek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Jelzőrendszeri tapasztalatok </dc:title>
  <dc:creator>Kempf Martina</dc:creator>
  <cp:lastModifiedBy>kempfm</cp:lastModifiedBy>
  <cp:revision>34</cp:revision>
  <dcterms:created xsi:type="dcterms:W3CDTF">2026-02-24T08:15:15Z</dcterms:created>
  <dcterms:modified xsi:type="dcterms:W3CDTF">2026-02-25T13:07:11Z</dcterms:modified>
</cp:coreProperties>
</file>