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Tahoma" pitchFamily="34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onstantia" pitchFamily="18" charset="0"/>
      <p:regular r:id="rId29"/>
      <p:bold r:id="rId30"/>
      <p:italic r:id="rId31"/>
      <p:boldItalic r:id="rId32"/>
    </p:embeddedFont>
    <p:embeddedFont>
      <p:font typeface="Verdana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xTHQx5NMomZM+p8J+XSeaOHxr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5047F00-A104-48F2-9254-8C5BD0FBA8FA}">
  <a:tblStyle styleId="{E5047F00-A104-48F2-9254-8C5BD0FBA8FA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6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acf6d565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cacf6d5655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cacf6d5655_1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acf6d5655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cacf6d5655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cacf6d5655_1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cacf6d565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cacf6d5655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cacf6d5655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acf6d5655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cacf6d5655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cacf6d5655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acf6d565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cacf6d5655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cacf6d5655_1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cacf6d5655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cacf6d5655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cacf6d5655_1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 rot="5400000">
            <a:off x="4846638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 rot="5400000">
            <a:off x="9985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00415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" name="Google Shape;32;p19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CBE2FF">
                  <a:alpha val="94901"/>
                </a:srgbClr>
              </a:gs>
              <a:gs pos="50000">
                <a:srgbClr val="B6CDFF">
                  <a:alpha val="90196"/>
                </a:srgbClr>
              </a:gs>
              <a:gs pos="95000">
                <a:srgbClr val="4B8DFF">
                  <a:alpha val="87843"/>
                </a:srgbClr>
              </a:gs>
              <a:gs pos="100000">
                <a:srgbClr val="006FFF">
                  <a:alpha val="85098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0569C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3" name="Google Shape;33;p19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0D61AD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0415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6" name="Google Shape;46;p21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87577">
                <a:alpha val="2509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7" name="Google Shape;47;p21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CBE2FF">
                  <a:alpha val="94901"/>
                </a:srgbClr>
              </a:gs>
              <a:gs pos="50000">
                <a:srgbClr val="B6CDFF">
                  <a:alpha val="90196"/>
                </a:srgbClr>
              </a:gs>
              <a:gs pos="95000">
                <a:srgbClr val="4B8DFF">
                  <a:alpha val="87843"/>
                </a:srgbClr>
              </a:gs>
              <a:gs pos="100000">
                <a:srgbClr val="006FFF">
                  <a:alpha val="85098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0569C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" name="Google Shape;48;p21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0D61AD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Összehasonlítás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500"/>
              <a:buFont typeface="Calibri"/>
              <a:buNone/>
              <a:defRPr sz="4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Üres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0" name="Google Shape;70;p24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87577">
                <a:alpha val="2509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2200"/>
              <a:buFont typeface="Calibri"/>
              <a:buNone/>
              <a:defRPr sz="2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2100"/>
              <a:buFont typeface="Calibri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3" name="Google Shape;83;p26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rm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4" name="Google Shape;84;p26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85" name="Google Shape;85;p26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C1F3FB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26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FFFF"/>
            </a:gs>
            <a:gs pos="40000">
              <a:srgbClr val="C5FFFF"/>
            </a:gs>
            <a:gs pos="100000">
              <a:srgbClr val="8FCBD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5FEFF">
              <a:alpha val="32941"/>
            </a:srgbClr>
          </a:solidFill>
          <a:ln w="9525" cap="rnd" cmpd="sng">
            <a:solidFill>
              <a:srgbClr val="ADD9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E2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99B6BA">
                <a:alpha val="8509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7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7FEFE">
                  <a:alpha val="70196"/>
                </a:srgbClr>
              </a:gs>
              <a:gs pos="70000">
                <a:srgbClr val="F9FEFF">
                  <a:alpha val="54901"/>
                </a:srgbClr>
              </a:gs>
              <a:gs pos="100000">
                <a:srgbClr val="9CEEFD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9ECCD3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465A5C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" name="Google Shape;13;p17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Calibri"/>
              <a:buNone/>
              <a:defRPr sz="4300" b="0" i="0" u="none" strike="noStrike" cap="none">
                <a:solidFill>
                  <a:srgbClr val="006B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3BAC0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Google Shape;19;p17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87577">
                <a:alpha val="2509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title"/>
          </p:nvPr>
        </p:nvSpPr>
        <p:spPr>
          <a:xfrm>
            <a:off x="1151100" y="980719"/>
            <a:ext cx="7992900" cy="45141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89CA2"/>
              </a:buClr>
              <a:buSzPts val="2200"/>
              <a:buFont typeface="Tahoma"/>
              <a:buNone/>
            </a:pPr>
            <a:r>
              <a:rPr lang="hu-HU" sz="2655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Józsefvárosi Szociális Szolgáltató és Gyermekjóléti Központ</a:t>
            </a:r>
            <a:r>
              <a:rPr lang="hu-HU" sz="265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65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89CA2"/>
              </a:buClr>
              <a:buSzPts val="2200"/>
              <a:buFont typeface="Tahoma"/>
              <a:buNone/>
            </a:pPr>
            <a:r>
              <a:rPr lang="hu-HU" sz="2655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Család- és Gyermekjóléti Szolgálat</a:t>
            </a:r>
            <a:r>
              <a:rPr lang="hu-HU" sz="265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65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65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Éves szakmai tanácskozás</a:t>
            </a:r>
            <a:endParaRPr sz="265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65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2026. február 26.</a:t>
            </a:r>
            <a:endParaRPr sz="265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rgbClr val="089CA2"/>
              </a:buClr>
              <a:buSzPts val="2200"/>
              <a:buFont typeface="Tahoma"/>
              <a:buNone/>
            </a:pPr>
            <a:r>
              <a:rPr lang="hu-HU" sz="2200" b="1" dirty="0">
                <a:solidFill>
                  <a:srgbClr val="089CA2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endParaRPr sz="2200" dirty="0">
              <a:solidFill>
                <a:srgbClr val="089CA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body" idx="1"/>
          </p:nvPr>
        </p:nvSpPr>
        <p:spPr>
          <a:xfrm>
            <a:off x="663500" y="4425615"/>
            <a:ext cx="82809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hu-HU" sz="2800" b="1"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/>
          </a:p>
          <a:p>
            <a:pPr marL="82296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" descr="21. századi család - Vicces képek | ViccFakto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7" name="Google Shape;107;p1" descr="21. századi család - Vicces képek | ViccFakto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8" name="Google Shape;108;p1" descr="21. századi család - Vicces képek | ViccFakto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9" name="Google Shape;109;p1" descr="21. századi család - Vicces képek | ViccFakto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acf6d5655_1_29"/>
          <p:cNvSpPr txBox="1">
            <a:spLocks noGrp="1"/>
          </p:cNvSpPr>
          <p:nvPr>
            <p:ph type="title"/>
          </p:nvPr>
        </p:nvSpPr>
        <p:spPr>
          <a:xfrm>
            <a:off x="1446200" y="445420"/>
            <a:ext cx="7498200" cy="120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500" b="1" dirty="0">
                <a:solidFill>
                  <a:schemeClr val="dk1"/>
                </a:solidFill>
                <a:latin typeface="+mj-lt"/>
              </a:rPr>
              <a:t>Szakmai tevékenységek</a:t>
            </a:r>
            <a:endParaRPr sz="35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7" name="Google Shape;167;g3cacf6d5655_1_29"/>
          <p:cNvSpPr txBox="1"/>
          <p:nvPr/>
        </p:nvSpPr>
        <p:spPr>
          <a:xfrm>
            <a:off x="1755140" y="2009558"/>
            <a:ext cx="6758400" cy="343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itchFamily="34" charset="0"/>
              <a:buChar char="•"/>
            </a:pPr>
            <a:r>
              <a:rPr lang="hu-HU" sz="2500" dirty="0"/>
              <a:t>Az adományközvetítés tartósan magas.</a:t>
            </a:r>
            <a:endParaRPr sz="25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itchFamily="34" charset="0"/>
              <a:buChar char="•"/>
            </a:pPr>
            <a:r>
              <a:rPr lang="hu-HU" sz="2500" dirty="0"/>
              <a:t>A hátralékkezelési tanácsadás növekedése a lakhatási válságot tükrözi.</a:t>
            </a:r>
            <a:endParaRPr sz="25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itchFamily="34" charset="0"/>
              <a:buChar char="•"/>
            </a:pPr>
            <a:r>
              <a:rPr lang="hu-HU" sz="2500" dirty="0"/>
              <a:t>A pszichológiai tanácsadások száma 2025-ben jelentősen nőtt.</a:t>
            </a:r>
            <a:endParaRPr sz="25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itchFamily="34" charset="0"/>
              <a:buChar char="•"/>
            </a:pPr>
            <a:r>
              <a:rPr lang="hu-HU" sz="2500" dirty="0"/>
              <a:t>A kapcsolattartási ügyelet igénybevétele is emelkedik.</a:t>
            </a:r>
            <a:endParaRPr sz="25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1435607" y="274321"/>
            <a:ext cx="7508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Calibri"/>
              <a:buNone/>
            </a:pPr>
            <a:r>
              <a:rPr lang="hu-HU" sz="3500" b="1" dirty="0">
                <a:solidFill>
                  <a:schemeClr val="tx1"/>
                </a:solidFill>
                <a:latin typeface="+mj-lt"/>
              </a:rPr>
              <a:t>Jelzések számokban</a:t>
            </a:r>
            <a:endParaRPr sz="35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73" name="Google Shape;173;p9"/>
          <p:cNvGraphicFramePr/>
          <p:nvPr/>
        </p:nvGraphicFramePr>
        <p:xfrm>
          <a:off x="1463038" y="1345602"/>
          <a:ext cx="7175864" cy="4962530"/>
        </p:xfrm>
        <a:graphic>
          <a:graphicData uri="http://schemas.openxmlformats.org/drawingml/2006/table">
            <a:tbl>
              <a:tblPr firstRow="1" bandRow="1">
                <a:noFill/>
                <a:tableStyleId>{E5047F00-A104-48F2-9254-8C5BD0FBA8FA}</a:tableStyleId>
              </a:tblPr>
              <a:tblGrid>
                <a:gridCol w="1793966"/>
                <a:gridCol w="1793966"/>
                <a:gridCol w="1793966"/>
                <a:gridCol w="1793966"/>
              </a:tblGrid>
              <a:tr h="150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</a:rPr>
                        <a:t>Megnevezés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</a:rPr>
                        <a:t>2023. Évben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2024. Évben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2025. év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56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Egészségügyi szolgáltató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88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69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88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6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Személyes gondoskodást nyújtó szociális szolgáltatók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82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136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174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6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Kisgyermekek napközbeni ellátását nyújtók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5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40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57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56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Átmeneti gondozást biztosítók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27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20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5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26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Köznevelési intézmény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365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452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549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56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Rendőrség, ügyészség, bíróság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</a:rPr>
                        <a:t>68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113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182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456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Egyesület, alapítvány, egyház, állampolgár, önkormányzat stb..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15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160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154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26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Gyermekvédelmi és gyámügyi feladatkörben eljáró kormányhivatalok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225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254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384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26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Összesen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875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>
                          <a:latin typeface="+mn-lt"/>
                        </a:rPr>
                        <a:t>1244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solidFill>
                            <a:srgbClr val="FF0000"/>
                          </a:solidFill>
                          <a:latin typeface="+mn-lt"/>
                        </a:rPr>
                        <a:t>1593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acf6d5655_1_39"/>
          <p:cNvSpPr txBox="1">
            <a:spLocks noGrp="1"/>
          </p:cNvSpPr>
          <p:nvPr>
            <p:ph type="title"/>
          </p:nvPr>
        </p:nvSpPr>
        <p:spPr>
          <a:xfrm>
            <a:off x="1362558" y="302845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chemeClr val="dk1"/>
                </a:solidFill>
              </a:rPr>
              <a:t>Jelzések számokban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80" name="Google Shape;180;g3cacf6d5655_1_39"/>
          <p:cNvSpPr txBox="1"/>
          <p:nvPr/>
        </p:nvSpPr>
        <p:spPr>
          <a:xfrm>
            <a:off x="1444309" y="1889123"/>
            <a:ext cx="7352100" cy="355373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/>
              <a:t>A jelzések száma három év alatt közel megduplázódott</a:t>
            </a:r>
            <a:r>
              <a:rPr lang="hu-HU" sz="2500" dirty="0" smtClean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/>
              <a:t>A legnagyobb növekedés a köznevelési intézmények, a rendőrség és a gyámhivatal jelzéseiben látható</a:t>
            </a:r>
            <a:r>
              <a:rPr lang="hu-HU" sz="2500" dirty="0" smtClean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/>
              <a:t>A problémák komplexitása nő, több intézmény bevonását igényelve.</a:t>
            </a:r>
            <a:endParaRPr sz="25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ct val="100000"/>
              <a:buFont typeface="Calibri"/>
              <a:buNone/>
            </a:pPr>
            <a:r>
              <a:rPr lang="hu-HU" sz="3500" b="1" dirty="0">
                <a:solidFill>
                  <a:schemeClr val="tx1"/>
                </a:solidFill>
                <a:latin typeface="+mj-lt"/>
              </a:rPr>
              <a:t>Gyermekek súlyos veszélyeztetettsége</a:t>
            </a:r>
            <a:endParaRPr sz="3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Google Shape;186;p10"/>
          <p:cNvSpPr txBox="1">
            <a:spLocks noGrp="1"/>
          </p:cNvSpPr>
          <p:nvPr>
            <p:ph type="body" idx="1"/>
          </p:nvPr>
        </p:nvSpPr>
        <p:spPr>
          <a:xfrm>
            <a:off x="1322397" y="1979023"/>
            <a:ext cx="7498080" cy="420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hu-HU" sz="2200" dirty="0">
                <a:latin typeface="+mn-lt"/>
              </a:rPr>
              <a:t>Bántalmazott kiskorú gyermekek:</a:t>
            </a:r>
            <a:endParaRPr sz="2200" dirty="0">
              <a:latin typeface="+mn-lt"/>
            </a:endParaRPr>
          </a:p>
          <a:p>
            <a:pPr marL="365760" lvl="0" indent="-28346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r>
              <a:rPr lang="hu-HU" sz="2200" dirty="0">
                <a:latin typeface="+mn-lt"/>
              </a:rPr>
              <a:t>- fizikai: 33 fő (2023. évben: 9 fő, 2024. évben 27 fő) </a:t>
            </a:r>
            <a:endParaRPr sz="2200" dirty="0">
              <a:latin typeface="+mn-lt"/>
            </a:endParaRPr>
          </a:p>
          <a:p>
            <a:pPr marL="365760" lvl="0" indent="-28346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r>
              <a:rPr lang="hu-HU" sz="2200" dirty="0">
                <a:latin typeface="+mn-lt"/>
              </a:rPr>
              <a:t>- lelki: 91 fő (2023. évben: 25 fő, 2024. évben 68 fő)</a:t>
            </a:r>
            <a:endParaRPr sz="2200" dirty="0">
              <a:latin typeface="+mn-lt"/>
            </a:endParaRPr>
          </a:p>
          <a:p>
            <a:pPr marL="365760" lvl="0" indent="-28346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r>
              <a:rPr lang="hu-HU" sz="2200" dirty="0">
                <a:latin typeface="+mn-lt"/>
              </a:rPr>
              <a:t>- szexuális: 17 fő (2023. évben 4 fő, 2024. évben 9. fő)</a:t>
            </a:r>
            <a:endParaRPr sz="2200" dirty="0">
              <a:latin typeface="+mn-lt"/>
            </a:endParaRPr>
          </a:p>
          <a:p>
            <a:pPr marL="365760" lvl="0" indent="-171703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endParaRPr sz="2200" dirty="0">
              <a:latin typeface="+mn-lt"/>
            </a:endParaRPr>
          </a:p>
          <a:p>
            <a:pPr marL="365760" lvl="0" indent="-28346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r>
              <a:rPr lang="hu-HU" sz="2200" dirty="0">
                <a:latin typeface="+mn-lt"/>
              </a:rPr>
              <a:t>Elhanyagolt kiskorú gyermekek:</a:t>
            </a:r>
            <a:endParaRPr sz="2200" dirty="0">
              <a:latin typeface="+mn-lt"/>
            </a:endParaRPr>
          </a:p>
          <a:p>
            <a:pPr marL="365760" lvl="0" indent="-28346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r>
              <a:rPr lang="hu-HU" sz="2200" dirty="0">
                <a:latin typeface="+mn-lt"/>
              </a:rPr>
              <a:t>- fizikai: 48 fő (2024. évben: 46 fő)</a:t>
            </a:r>
            <a:endParaRPr sz="2200" dirty="0">
              <a:latin typeface="+mn-lt"/>
            </a:endParaRPr>
          </a:p>
          <a:p>
            <a:pPr marL="365760" lvl="0" indent="-28346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r>
              <a:rPr lang="hu-HU" sz="2200" dirty="0">
                <a:latin typeface="+mn-lt"/>
              </a:rPr>
              <a:t>- lelki: 52 fő (2024. évben: 36 fő)</a:t>
            </a:r>
            <a:endParaRPr sz="2200" dirty="0">
              <a:latin typeface="+mn-lt"/>
            </a:endParaRPr>
          </a:p>
          <a:p>
            <a:pPr marL="365760" lvl="0" indent="-120903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acf6d5655_1_4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dirty="0">
                <a:solidFill>
                  <a:schemeClr val="tx1"/>
                </a:solidFill>
                <a:latin typeface="+mj-lt"/>
              </a:rPr>
              <a:t>Bántalmazás, elhanyagolás</a:t>
            </a:r>
            <a:endParaRPr sz="3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Google Shape;193;g3cacf6d5655_1_47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>
                <a:latin typeface="+mn-lt"/>
              </a:rPr>
              <a:t>A fizikai, lelki és szexuális bántalmazás esetei jelentősen emelkedtek</a:t>
            </a:r>
            <a:r>
              <a:rPr lang="hu-HU" sz="2500" dirty="0" smtClean="0">
                <a:latin typeface="+mn-lt"/>
              </a:rPr>
              <a:t>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latin typeface="+mn-lt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>
                <a:latin typeface="+mn-lt"/>
              </a:rPr>
              <a:t>A lelki bántalmazás kiemelkedően magas.</a:t>
            </a:r>
            <a:endParaRPr sz="2500" dirty="0">
              <a:latin typeface="+mn-lt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>
                <a:latin typeface="+mn-lt"/>
              </a:rPr>
              <a:t>Az elhanyagolás mögött gyakran lakhatási bizonytalanság és szegénység áll</a:t>
            </a:r>
            <a:r>
              <a:rPr lang="hu-HU" sz="2500" dirty="0" smtClean="0">
                <a:latin typeface="+mn-lt"/>
              </a:rPr>
              <a:t>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latin typeface="+mn-lt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>
                <a:latin typeface="+mn-lt"/>
              </a:rPr>
              <a:t>2025-ben 13 gyermek esetében kellett azonnali kiemelést javasolni.</a:t>
            </a:r>
            <a:endParaRPr sz="2500" dirty="0"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ct val="100000"/>
              <a:buFont typeface="Calibri"/>
              <a:buNone/>
            </a:pPr>
            <a:r>
              <a:rPr lang="hu-HU" sz="3500" b="1" dirty="0">
                <a:solidFill>
                  <a:schemeClr val="tx1"/>
                </a:solidFill>
                <a:latin typeface="+mj-lt"/>
              </a:rPr>
              <a:t>…azonnali kiemelés iránti javaslat….</a:t>
            </a:r>
            <a:endParaRPr sz="3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1261436" y="2248989"/>
            <a:ext cx="7498080" cy="24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hu-HU" sz="2500" dirty="0" smtClean="0">
                <a:latin typeface="+mn-lt"/>
              </a:rPr>
              <a:t>2025. évben </a:t>
            </a:r>
            <a:r>
              <a:rPr lang="hu-HU" sz="2500" dirty="0">
                <a:latin typeface="+mn-lt"/>
              </a:rPr>
              <a:t>13 gyermek tekintetében javasoltuk az azonnali kiemelést, a gyermekek súlyos </a:t>
            </a:r>
            <a:r>
              <a:rPr lang="hu-HU" sz="2500" dirty="0" smtClean="0">
                <a:latin typeface="+mn-lt"/>
              </a:rPr>
              <a:t>veszélyeztetettsége, </a:t>
            </a:r>
            <a:r>
              <a:rPr lang="hu-HU" sz="2500" dirty="0">
                <a:latin typeface="+mn-lt"/>
              </a:rPr>
              <a:t>valamint a fennálló krízishelyzet miatt. </a:t>
            </a:r>
            <a:endParaRPr sz="25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cacf6d5655_1_54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500" b="1" dirty="0">
                <a:solidFill>
                  <a:schemeClr val="tx1"/>
                </a:solidFill>
                <a:latin typeface="+mj-lt"/>
              </a:rPr>
              <a:t>Következtetések</a:t>
            </a:r>
            <a:endParaRPr sz="3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6" name="Google Shape;206;g3cacf6d5655_1_54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Az ellátott személyek száma folyamatosan nő</a:t>
            </a:r>
            <a:r>
              <a:rPr lang="hu-HU" dirty="0" smtClean="0"/>
              <a:t>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A szakmai tevékenységek száma jelentősen emelkedett</a:t>
            </a:r>
            <a:r>
              <a:rPr lang="hu-HU" dirty="0" smtClean="0"/>
              <a:t>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Egy-egy eset komplexitása is nő.</a:t>
            </a:r>
            <a:endParaRPr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A jelzőrendszer aktivitása erősödik.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1452519" y="14574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Calibri"/>
              <a:buNone/>
            </a:pPr>
            <a:r>
              <a:rPr lang="hu-HU" sz="3500" b="1" dirty="0">
                <a:solidFill>
                  <a:schemeClr val="tx1"/>
                </a:solidFill>
                <a:latin typeface="+mj-lt"/>
              </a:rPr>
              <a:t>Főbb kihívások</a:t>
            </a:r>
            <a:endParaRPr sz="3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2" name="Google Shape;212;p12"/>
          <p:cNvSpPr txBox="1">
            <a:spLocks noGrp="1"/>
          </p:cNvSpPr>
          <p:nvPr>
            <p:ph type="body" idx="1"/>
          </p:nvPr>
        </p:nvSpPr>
        <p:spPr>
          <a:xfrm>
            <a:off x="1461733" y="1012371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Lakhatási krízisben élő családok növekvő száma  </a:t>
            </a:r>
            <a:endParaRPr lang="hu-HU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Vidékről Budapestre költöző családok nehézségei </a:t>
            </a:r>
            <a:endParaRPr lang="hu-HU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A szakellátás túlterheltsége és kapacitáshiánya </a:t>
            </a:r>
            <a:endParaRPr lang="hu-HU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Kommunikációs és együttműködési </a:t>
            </a:r>
            <a:r>
              <a:rPr lang="hu-HU" sz="2000" dirty="0" smtClean="0">
                <a:latin typeface="Arial"/>
                <a:ea typeface="Arial"/>
                <a:cs typeface="Arial"/>
                <a:sym typeface="Arial"/>
              </a:rPr>
              <a:t>nehézségek</a:t>
            </a: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 smtClean="0">
                <a:latin typeface="Arial"/>
                <a:ea typeface="Arial"/>
                <a:cs typeface="Arial"/>
                <a:sym typeface="Arial"/>
              </a:rPr>
              <a:t> 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Szakemberek túlterheltsége  </a:t>
            </a:r>
            <a:endParaRPr lang="hu-HU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Bizalomhiány a családok részéről  </a:t>
            </a:r>
            <a:endParaRPr lang="hu-HU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Krízishelyzetek gyors kezelése sokszor nehézkes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3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600"/>
              <a:buFont typeface="Times New Roman"/>
              <a:buNone/>
            </a:pPr>
            <a:r>
              <a:rPr lang="hu-HU" sz="3500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Mit </a:t>
            </a:r>
            <a:r>
              <a:rPr lang="hu-HU" sz="3500" b="1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tehetünk mi, a szakemberek?</a:t>
            </a:r>
            <a:endParaRPr sz="3500" b="1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3"/>
          <p:cNvSpPr txBox="1">
            <a:spLocks noGrp="1"/>
          </p:cNvSpPr>
          <p:nvPr>
            <p:ph type="body" idx="1"/>
          </p:nvPr>
        </p:nvSpPr>
        <p:spPr>
          <a:xfrm>
            <a:off x="1392065" y="1656806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2090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 smtClean="0">
                <a:latin typeface="+mn-lt"/>
              </a:rPr>
              <a:t>Együttműködés erősítése</a:t>
            </a:r>
          </a:p>
          <a:p>
            <a:pPr marL="365760" lvl="0" indent="-12090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latin typeface="+mn-lt"/>
            </a:endParaRPr>
          </a:p>
          <a:p>
            <a:pPr marL="365760" lvl="0" indent="-12090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>
                <a:latin typeface="+mn-lt"/>
              </a:rPr>
              <a:t>Rendszeres </a:t>
            </a:r>
            <a:r>
              <a:rPr lang="hu-HU" sz="2500" dirty="0" smtClean="0">
                <a:latin typeface="+mn-lt"/>
              </a:rPr>
              <a:t>esetmegbeszélések</a:t>
            </a:r>
          </a:p>
          <a:p>
            <a:pPr marL="365760" lvl="0" indent="-12090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latin typeface="+mn-lt"/>
            </a:endParaRPr>
          </a:p>
          <a:p>
            <a:pPr marL="365760" lvl="0" indent="-12090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>
                <a:latin typeface="+mn-lt"/>
              </a:rPr>
              <a:t>Prevenció </a:t>
            </a:r>
            <a:r>
              <a:rPr lang="hu-HU" sz="2500" dirty="0" smtClean="0">
                <a:latin typeface="+mn-lt"/>
              </a:rPr>
              <a:t>erősítése</a:t>
            </a:r>
          </a:p>
          <a:p>
            <a:pPr marL="365760" lvl="0" indent="-12090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latin typeface="+mn-lt"/>
            </a:endParaRPr>
          </a:p>
          <a:p>
            <a:pPr marL="365760" lvl="0" indent="-12090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>
                <a:latin typeface="+mn-lt"/>
              </a:rPr>
              <a:t>Kommunikáció </a:t>
            </a:r>
            <a:r>
              <a:rPr lang="hu-HU" sz="2500" dirty="0" smtClean="0">
                <a:latin typeface="+mn-lt"/>
              </a:rPr>
              <a:t>fejlesztése</a:t>
            </a:r>
          </a:p>
          <a:p>
            <a:pPr marL="365760" lvl="0" indent="-12090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latin typeface="+mn-lt"/>
            </a:endParaRPr>
          </a:p>
          <a:p>
            <a:pPr marL="365760" lvl="0" indent="-12090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>
                <a:latin typeface="+mn-lt"/>
              </a:rPr>
              <a:t>Erőforrások bővítése, ahol lehetséges</a:t>
            </a:r>
            <a:endParaRPr sz="2500" dirty="0">
              <a:latin typeface="+mn-lt"/>
            </a:endParaRPr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ctrTitle"/>
          </p:nvPr>
        </p:nvSpPr>
        <p:spPr>
          <a:xfrm>
            <a:off x="1331640" y="404664"/>
            <a:ext cx="747864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600"/>
              <a:buFont typeface="Times New Roman"/>
              <a:buNone/>
            </a:pPr>
            <a:r>
              <a:rPr lang="hu-HU" sz="3600" b="1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Összefoglalva….</a:t>
            </a:r>
            <a:endParaRPr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Google Shape;224;p14"/>
          <p:cNvSpPr txBox="1">
            <a:spLocks noGrp="1"/>
          </p:cNvSpPr>
          <p:nvPr>
            <p:ph type="subTitle" idx="1"/>
          </p:nvPr>
        </p:nvSpPr>
        <p:spPr>
          <a:xfrm>
            <a:off x="1380309" y="2063578"/>
            <a:ext cx="7406640" cy="269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85000" lnSpcReduction="20000"/>
          </a:bodyPr>
          <a:lstStyle/>
          <a:p>
            <a:pPr marL="27432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2900" dirty="0"/>
          </a:p>
          <a:p>
            <a:pPr marL="27432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7241"/>
              <a:buNone/>
            </a:pPr>
            <a:r>
              <a:rPr lang="hu-HU" sz="29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 hatékony gyermekvédelmi munka kulcsa: </a:t>
            </a:r>
            <a:r>
              <a:rPr lang="hu-HU" sz="29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komplex, összehangolt megközelítés + prevenció + erős szakmai együttműködés</a:t>
            </a:r>
            <a:r>
              <a:rPr lang="hu-HU" sz="2900" b="1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marL="27432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7241"/>
              <a:buNone/>
            </a:pPr>
            <a:endParaRPr lang="hu-HU" sz="2500" b="1" dirty="0" smtClean="0">
              <a:solidFill>
                <a:schemeClr val="dk1"/>
              </a:solidFill>
              <a:latin typeface="+mn-lt"/>
              <a:cs typeface="Arial"/>
              <a:sym typeface="Arial"/>
            </a:endParaRPr>
          </a:p>
          <a:p>
            <a:pPr marL="27432" indent="0" algn="just">
              <a:buSzPct val="77241"/>
            </a:pPr>
            <a:r>
              <a:rPr lang="hu-HU" sz="28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Erősítsük a kommunikációt és az együttműködést, hogy valódi segítséget nyújthassunk a családoknak és egymásnak is. </a:t>
            </a:r>
          </a:p>
          <a:p>
            <a:pPr marL="27432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7241"/>
              <a:buNone/>
            </a:pPr>
            <a:endParaRPr sz="2500" dirty="0">
              <a:latin typeface="+mn-lt"/>
            </a:endParaRPr>
          </a:p>
          <a:p>
            <a:pPr marL="27432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7272"/>
              <a:buNone/>
            </a:pPr>
            <a:endParaRPr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5760" lvl="0" indent="-28346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hu-HU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működésünket meghatározó jogszabályok</a:t>
            </a:r>
            <a:endParaRPr sz="3000" dirty="0">
              <a:solidFill>
                <a:srgbClr val="089CA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27296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360000" lvl="1" indent="-39298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u-HU" sz="5450" dirty="0" smtClean="0">
                <a:latin typeface="Arial"/>
                <a:ea typeface="Arial"/>
                <a:cs typeface="Arial"/>
                <a:sym typeface="Arial"/>
              </a:rPr>
              <a:t>1997. évi </a:t>
            </a:r>
            <a:r>
              <a:rPr lang="hu-HU" sz="5450" dirty="0">
                <a:latin typeface="Arial"/>
                <a:ea typeface="Arial"/>
                <a:cs typeface="Arial"/>
                <a:sym typeface="Arial"/>
              </a:rPr>
              <a:t>III. törvény – szociális igazgatás és </a:t>
            </a:r>
            <a:r>
              <a:rPr lang="hu-HU" sz="5450" dirty="0" smtClean="0">
                <a:latin typeface="Arial"/>
                <a:ea typeface="Arial"/>
                <a:cs typeface="Arial"/>
                <a:sym typeface="Arial"/>
              </a:rPr>
              <a:t>ellátások</a:t>
            </a:r>
            <a:endParaRPr lang="hu-HU" sz="5450" dirty="0">
              <a:latin typeface="Arial"/>
              <a:ea typeface="Arial"/>
              <a:cs typeface="Arial"/>
              <a:sym typeface="Arial"/>
            </a:endParaRPr>
          </a:p>
          <a:p>
            <a:pPr marL="360000" lvl="1" indent="-39298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u-HU" sz="5450" dirty="0" smtClean="0">
                <a:latin typeface="Arial"/>
                <a:ea typeface="Arial"/>
                <a:cs typeface="Arial"/>
                <a:sym typeface="Arial"/>
              </a:rPr>
              <a:t>1998. évi </a:t>
            </a:r>
            <a:r>
              <a:rPr lang="hu-HU" sz="5450" dirty="0">
                <a:latin typeface="Arial"/>
                <a:ea typeface="Arial"/>
                <a:cs typeface="Arial"/>
                <a:sym typeface="Arial"/>
              </a:rPr>
              <a:t>XXXI. törvény – gyermekvédelem és gyámügyi </a:t>
            </a:r>
            <a:r>
              <a:rPr lang="hu-HU" sz="5450" dirty="0" smtClean="0">
                <a:latin typeface="Arial"/>
                <a:ea typeface="Arial"/>
                <a:cs typeface="Arial"/>
                <a:sym typeface="Arial"/>
              </a:rPr>
              <a:t>igazgatás</a:t>
            </a:r>
          </a:p>
          <a:p>
            <a:pPr marL="914400" lvl="1" indent="-3929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1997"/>
            </a:pPr>
            <a:endParaRPr sz="545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29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5450" dirty="0">
                <a:latin typeface="Arial"/>
                <a:ea typeface="Arial"/>
                <a:cs typeface="Arial"/>
                <a:sym typeface="Arial"/>
              </a:rPr>
              <a:t>1/2000. (I. 7.) SZCSM rendelet – szociális intézmények szakmai </a:t>
            </a:r>
            <a:r>
              <a:rPr lang="hu-HU" sz="5450" dirty="0" smtClean="0">
                <a:latin typeface="Arial"/>
                <a:ea typeface="Arial"/>
                <a:cs typeface="Arial"/>
                <a:sym typeface="Arial"/>
              </a:rPr>
              <a:t>feladatai</a:t>
            </a:r>
          </a:p>
          <a:p>
            <a:pPr marL="457200" lvl="0" indent="-3929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sz="545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29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5450" dirty="0">
                <a:latin typeface="Arial"/>
                <a:ea typeface="Arial"/>
                <a:cs typeface="Arial"/>
                <a:sym typeface="Arial"/>
              </a:rPr>
              <a:t>15/1998. (IV. 30.) NM rendelet – gyermekjóléti és gyermekvédelmi intézmények működése</a:t>
            </a:r>
            <a:endParaRPr sz="545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-28346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29357"/>
              <a:buNone/>
            </a:pPr>
            <a:endParaRPr sz="5450" b="1" u="sng" dirty="0"/>
          </a:p>
          <a:p>
            <a:pPr marL="365760" lvl="0" indent="-28346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endParaRPr sz="2000" b="1" i="1" dirty="0"/>
          </a:p>
          <a:p>
            <a:pPr marL="365760" lvl="0" indent="-28346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endParaRPr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2200" dirty="0"/>
          </a:p>
          <a:p>
            <a:pPr marL="365760" lvl="0" indent="-28346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endParaRPr sz="2200" dirty="0"/>
          </a:p>
          <a:p>
            <a:pPr marL="365760" lvl="0" indent="-28346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endParaRPr lang="hu-HU" sz="3000" dirty="0" smtClean="0">
              <a:latin typeface="Arial"/>
              <a:ea typeface="Arial"/>
              <a:cs typeface="Arial"/>
              <a:sym typeface="Arial"/>
            </a:endParaRPr>
          </a:p>
          <a:p>
            <a:pPr marL="365760" lvl="0" indent="-28346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r>
              <a:rPr lang="hu-HU" sz="3000" b="1" dirty="0" smtClean="0">
                <a:latin typeface="+mj-lt"/>
                <a:ea typeface="Arial"/>
                <a:cs typeface="Arial"/>
                <a:sym typeface="Arial"/>
              </a:rPr>
              <a:t>Köszönöm </a:t>
            </a:r>
            <a:r>
              <a:rPr lang="hu-HU" sz="3000" b="1" dirty="0">
                <a:latin typeface="+mj-lt"/>
                <a:ea typeface="Arial"/>
                <a:cs typeface="Arial"/>
                <a:sym typeface="Arial"/>
              </a:rPr>
              <a:t>a figyelmet!</a:t>
            </a:r>
            <a:endParaRPr sz="5100" b="1" dirty="0">
              <a:latin typeface="+mj-lt"/>
            </a:endParaRPr>
          </a:p>
          <a:p>
            <a:pPr marL="365760" lvl="0" indent="-120903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sz="51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1326000" y="384669"/>
            <a:ext cx="7469657" cy="564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hu-HU" sz="12000" b="1" dirty="0" smtClean="0">
                <a:latin typeface="Arial"/>
                <a:ea typeface="Arial"/>
                <a:cs typeface="Arial"/>
                <a:sym typeface="Arial"/>
              </a:rPr>
              <a:t>Feladataink</a:t>
            </a:r>
            <a:endParaRPr sz="12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20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12000" dirty="0">
                <a:latin typeface="Arial"/>
                <a:ea typeface="Arial"/>
                <a:cs typeface="Arial"/>
                <a:sym typeface="Arial"/>
              </a:rPr>
              <a:t>Információnyújtás, tanácsadás</a:t>
            </a:r>
            <a:endParaRPr sz="1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12000" dirty="0">
                <a:latin typeface="Arial"/>
                <a:ea typeface="Arial"/>
                <a:cs typeface="Arial"/>
                <a:sym typeface="Arial"/>
              </a:rPr>
              <a:t>Ügyintézés támogatása</a:t>
            </a:r>
            <a:endParaRPr sz="1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12000" dirty="0">
                <a:latin typeface="Arial"/>
                <a:ea typeface="Arial"/>
                <a:cs typeface="Arial"/>
                <a:sym typeface="Arial"/>
              </a:rPr>
              <a:t>Szociális hátrányok csökkentése</a:t>
            </a:r>
            <a:endParaRPr sz="1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12000" dirty="0">
                <a:latin typeface="Arial"/>
                <a:ea typeface="Arial"/>
                <a:cs typeface="Arial"/>
                <a:sym typeface="Arial"/>
              </a:rPr>
              <a:t>Gyermeknevelési és életvezetési problémák kezelése</a:t>
            </a:r>
            <a:endParaRPr sz="1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12000" dirty="0">
                <a:latin typeface="Arial"/>
                <a:ea typeface="Arial"/>
                <a:cs typeface="Arial"/>
                <a:sym typeface="Arial"/>
              </a:rPr>
              <a:t>Szabadidős programok szervezése</a:t>
            </a:r>
            <a:endParaRPr sz="1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12000" dirty="0">
                <a:latin typeface="Arial"/>
                <a:ea typeface="Arial"/>
                <a:cs typeface="Arial"/>
                <a:sym typeface="Arial"/>
              </a:rPr>
              <a:t>Kapcsolattartás a jelzőrendszer tagjaival</a:t>
            </a:r>
            <a:endParaRPr sz="1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12000" dirty="0">
                <a:latin typeface="Arial"/>
                <a:ea typeface="Arial"/>
                <a:cs typeface="Arial"/>
                <a:sym typeface="Arial"/>
              </a:rPr>
              <a:t>Krízishelyzetek kezelése és megelőzése</a:t>
            </a:r>
            <a:endParaRPr sz="1200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0" dirty="0"/>
          </a:p>
          <a:p>
            <a:pPr marL="365760" lvl="0" indent="-28346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40"/>
              <a:buNone/>
            </a:pPr>
            <a:endParaRPr sz="12000" dirty="0"/>
          </a:p>
          <a:p>
            <a:pPr marL="365760" lvl="0" indent="-120903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endParaRPr dirty="0"/>
          </a:p>
          <a:p>
            <a:pPr marL="365760" lvl="0" indent="-120903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endParaRPr dirty="0"/>
          </a:p>
          <a:p>
            <a:pPr marL="365760" lvl="0" indent="-120903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endParaRPr dirty="0"/>
          </a:p>
          <a:p>
            <a:pPr marL="365760" lvl="0" indent="-120903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endParaRPr dirty="0"/>
          </a:p>
          <a:p>
            <a:pPr marL="365760" lvl="0" indent="-120903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endParaRPr dirty="0"/>
          </a:p>
          <a:p>
            <a:pPr marL="365760" lvl="0" indent="-120903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endParaRPr dirty="0"/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ctrTitle"/>
          </p:nvPr>
        </p:nvSpPr>
        <p:spPr>
          <a:xfrm>
            <a:off x="1476093" y="400839"/>
            <a:ext cx="6754200" cy="136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Kik </a:t>
            </a:r>
            <a:r>
              <a:rPr lang="hu-HU" sz="3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fodulhatnak</a:t>
            </a:r>
            <a:r>
              <a:rPr lang="hu-HU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hozzánk?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6B8C"/>
              </a:buClr>
              <a:buSzPts val="4000"/>
              <a:buFont typeface="Calibri"/>
              <a:buNone/>
            </a:pP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subTitle" idx="1"/>
          </p:nvPr>
        </p:nvSpPr>
        <p:spPr>
          <a:xfrm>
            <a:off x="1347664" y="1602628"/>
            <a:ext cx="7387800" cy="4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hu-H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kerületben életvitelszerűen élő személyek bármilyen: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4812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szociális,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48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családi,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48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foglalkoztatási,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48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életvezetési,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48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jogi vagy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48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hu-H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lelki problémával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9999"/>
              <a:buNone/>
            </a:pPr>
            <a:endParaRPr b="1" dirty="0"/>
          </a:p>
          <a:p>
            <a:pPr marL="27432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Font typeface="Constantia"/>
              <a:buNone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8191" y="518478"/>
            <a:ext cx="7498080" cy="1143000"/>
          </a:xfrm>
        </p:spPr>
        <p:txBody>
          <a:bodyPr>
            <a:normAutofit fontScale="90000"/>
          </a:bodyPr>
          <a:lstStyle/>
          <a:p>
            <a:pPr marR="344170" algn="just"/>
            <a:r>
              <a:rPr lang="hu-HU" b="1" dirty="0" smtClean="0">
                <a:latin typeface="+mj-lt"/>
              </a:rPr>
              <a:t/>
            </a:r>
            <a:br>
              <a:rPr lang="hu-HU" b="1" dirty="0" smtClean="0">
                <a:latin typeface="+mj-lt"/>
              </a:rPr>
            </a:br>
            <a:r>
              <a:rPr lang="hu-HU" sz="2800" b="1" dirty="0" smtClean="0">
                <a:solidFill>
                  <a:srgbClr val="000000"/>
                </a:solidFill>
                <a:latin typeface="+mj-lt"/>
              </a:rPr>
              <a:t>A család-és gyermekjóléti szolgáltatást igénybe vevők ellátási forma szerinti megoszlása a 2023., 2024., és a 2025. évben</a:t>
            </a:r>
            <a:r>
              <a:rPr lang="hu-HU" sz="2000" b="1" dirty="0" smtClean="0">
                <a:latin typeface="+mj-lt"/>
              </a:rPr>
              <a:t/>
            </a:r>
            <a:br>
              <a:rPr lang="hu-HU" sz="2000" b="1" dirty="0" smtClean="0">
                <a:latin typeface="+mj-lt"/>
              </a:rPr>
            </a:br>
            <a:r>
              <a:rPr lang="hu-HU" sz="2000" b="1" dirty="0" smtClean="0">
                <a:latin typeface="+mj-lt"/>
              </a:rPr>
              <a:t/>
            </a:r>
            <a:br>
              <a:rPr lang="hu-HU" sz="2000" b="1" dirty="0" smtClean="0">
                <a:latin typeface="+mj-lt"/>
              </a:rPr>
            </a:br>
            <a:endParaRPr lang="hu-HU" sz="2000" b="1" dirty="0">
              <a:latin typeface="+mj-lt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endParaRPr lang="hu-HU" dirty="0" smtClean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280162" y="2041433"/>
          <a:ext cx="7585165" cy="4037149"/>
        </p:xfrm>
        <a:graphic>
          <a:graphicData uri="http://schemas.openxmlformats.org/drawingml/2006/table">
            <a:tbl>
              <a:tblPr firstRow="1" bandRow="1">
                <a:tableStyleId>{E5047F00-A104-48F2-9254-8C5BD0FBA8FA}</a:tableStyleId>
              </a:tblPr>
              <a:tblGrid>
                <a:gridCol w="1083595"/>
                <a:gridCol w="1083595"/>
                <a:gridCol w="1083595"/>
                <a:gridCol w="1083595"/>
                <a:gridCol w="1083595"/>
                <a:gridCol w="1083595"/>
                <a:gridCol w="1083595"/>
              </a:tblGrid>
              <a:tr h="1671675">
                <a:tc>
                  <a:txBody>
                    <a:bodyPr/>
                    <a:lstStyle/>
                    <a:p>
                      <a:endParaRPr lang="hu-H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Ellátott személyek száma 2023. évben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Ellátott családok száma 2023. 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évben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/>
                      </a:r>
                      <a:b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</a:br>
                      <a:endParaRPr lang="hu-HU" sz="12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Constantia"/>
                        <a:cs typeface="Constantia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Ellátott személyek száma 2024. évben</a:t>
                      </a: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Ellátott családok száma 2024. </a:t>
                      </a:r>
                      <a:endParaRPr lang="hu-HU" sz="1200" b="0" dirty="0" smtClean="0">
                        <a:latin typeface="+mn-lt"/>
                      </a:endParaRPr>
                    </a:p>
                    <a:p>
                      <a:pPr rtl="0"/>
                      <a: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évben</a:t>
                      </a:r>
                      <a:endParaRPr lang="hu-HU" sz="1200" b="0" dirty="0" smtClean="0">
                        <a:latin typeface="+mn-lt"/>
                      </a:endParaRPr>
                    </a:p>
                    <a:p>
                      <a:r>
                        <a:rPr lang="hu-HU" sz="1200" dirty="0" smtClean="0">
                          <a:latin typeface="+mn-lt"/>
                        </a:rPr>
                        <a:t/>
                      </a:r>
                      <a:br>
                        <a:rPr lang="hu-HU" sz="1200" dirty="0" smtClean="0">
                          <a:latin typeface="+mn-lt"/>
                        </a:rPr>
                      </a:b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Ellátott családok száma 2025. </a:t>
                      </a:r>
                      <a:endParaRPr lang="hu-HU" sz="1200" b="0" dirty="0" smtClean="0">
                        <a:latin typeface="+mn-lt"/>
                      </a:endParaRPr>
                    </a:p>
                    <a:p>
                      <a:pPr rtl="0"/>
                      <a: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évben</a:t>
                      </a:r>
                      <a:endParaRPr lang="hu-HU" sz="1200" b="0" dirty="0" smtClean="0">
                        <a:latin typeface="+mn-lt"/>
                      </a:endParaRPr>
                    </a:p>
                    <a:p>
                      <a:r>
                        <a:rPr lang="hu-HU" sz="1200" dirty="0" smtClean="0">
                          <a:latin typeface="+mn-lt"/>
                        </a:rPr>
                        <a:t/>
                      </a:r>
                      <a:br>
                        <a:rPr lang="hu-HU" sz="1200" dirty="0" smtClean="0">
                          <a:latin typeface="+mn-lt"/>
                        </a:rPr>
                      </a:b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Ellátott személyek száma 2025. évben</a:t>
                      </a: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</a:tr>
              <a:tr h="885004">
                <a:tc>
                  <a:txBody>
                    <a:bodyPr/>
                    <a:lstStyle/>
                    <a:p>
                      <a:r>
                        <a:rPr lang="hu-HU" sz="800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Együttműködési megállapodás alapján </a:t>
                      </a:r>
                      <a:endParaRPr lang="hu-H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2556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1128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2457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1336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1248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2340</a:t>
                      </a:r>
                      <a:endParaRPr lang="hu-H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</a:tr>
              <a:tr h="1081672">
                <a:tc>
                  <a:txBody>
                    <a:bodyPr/>
                    <a:lstStyle/>
                    <a:p>
                      <a:r>
                        <a:rPr lang="hu-HU" sz="800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Nem együttműködési megállapodás alapján</a:t>
                      </a:r>
                      <a:endParaRPr lang="hu-H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478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253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686</a:t>
                      </a:r>
                      <a:endParaRPr lang="hu-H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305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592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863</a:t>
                      </a:r>
                      <a:endParaRPr lang="hu-H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</a:tr>
              <a:tr h="398798">
                <a:tc>
                  <a:txBody>
                    <a:bodyPr/>
                    <a:lstStyle/>
                    <a:p>
                      <a:r>
                        <a:rPr lang="hu-HU" sz="1200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onstantia"/>
                          <a:cs typeface="Constantia"/>
                          <a:sym typeface="Arial"/>
                        </a:rPr>
                        <a:t>Összesen:</a:t>
                      </a: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3034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1381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3143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1641</a:t>
                      </a:r>
                      <a:endParaRPr lang="hu-HU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1840</a:t>
                      </a:r>
                      <a:endParaRPr lang="hu-H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3203</a:t>
                      </a:r>
                      <a:endParaRPr lang="hu-HU" dirty="0">
                        <a:latin typeface="+mn-lt"/>
                      </a:endParaRP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acf6d5655_1_4"/>
          <p:cNvSpPr txBox="1">
            <a:spLocks noGrp="1"/>
          </p:cNvSpPr>
          <p:nvPr>
            <p:ph type="title"/>
          </p:nvPr>
        </p:nvSpPr>
        <p:spPr>
          <a:xfrm>
            <a:off x="1079183" y="30478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800" b="1" dirty="0">
                <a:solidFill>
                  <a:schemeClr val="dk1"/>
                </a:solidFill>
              </a:rPr>
              <a:t>Igénybe vevők megoszlása</a:t>
            </a:r>
            <a:endParaRPr sz="3600" b="1" dirty="0">
              <a:solidFill>
                <a:schemeClr val="dk1"/>
              </a:solidFill>
            </a:endParaRPr>
          </a:p>
        </p:txBody>
      </p:sp>
      <p:sp>
        <p:nvSpPr>
          <p:cNvPr id="141" name="Google Shape;141;g3cacf6d5655_1_4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/>
              <a:t>Az ellátott személyek száma 2023–2025 között folyamatosan nő</a:t>
            </a:r>
            <a:r>
              <a:rPr lang="hu-HU" sz="2500" dirty="0" smtClean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/>
              <a:t>A nem együttműködési megállapodással ellátottak száma emelkedik</a:t>
            </a:r>
            <a:r>
              <a:rPr lang="hu-HU" sz="2500" dirty="0" smtClean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/>
              <a:t>A családok számának ingadozása mögött lakhatási bizonytalanság és mobilitás állhat</a:t>
            </a:r>
            <a:r>
              <a:rPr lang="hu-HU" sz="2500" dirty="0" smtClean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500" dirty="0"/>
              <a:t>A növekvő esetszám egyre komplexebb problémákat jelez.</a:t>
            </a:r>
            <a:endParaRPr sz="25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1444851" y="165462"/>
            <a:ext cx="7272808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lang="hu-HU" sz="2200" b="1" dirty="0" smtClean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A </a:t>
            </a:r>
            <a:r>
              <a:rPr lang="hu-HU" sz="2200" b="1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2023., 2024. és 2025. évben végzett szakmai tevékenységeink számokban:</a:t>
            </a:r>
            <a:endParaRPr sz="2200" b="1" dirty="0">
              <a:latin typeface="+mn-lt"/>
            </a:endParaRPr>
          </a:p>
        </p:txBody>
      </p:sp>
      <p:graphicFrame>
        <p:nvGraphicFramePr>
          <p:cNvPr id="147" name="Google Shape;147;p6"/>
          <p:cNvGraphicFramePr/>
          <p:nvPr/>
        </p:nvGraphicFramePr>
        <p:xfrm>
          <a:off x="1509844" y="942165"/>
          <a:ext cx="7207550" cy="5525880"/>
        </p:xfrm>
        <a:graphic>
          <a:graphicData uri="http://schemas.openxmlformats.org/drawingml/2006/table">
            <a:tbl>
              <a:tblPr firstRow="1" bandRow="1">
                <a:noFill/>
                <a:tableStyleId>{E5047F00-A104-48F2-9254-8C5BD0FBA8FA}</a:tableStyleId>
              </a:tblPr>
              <a:tblGrid>
                <a:gridCol w="1832925"/>
                <a:gridCol w="1359050"/>
                <a:gridCol w="1829575"/>
                <a:gridCol w="2186000"/>
              </a:tblGrid>
              <a:tr h="27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hu-HU" sz="1200"/>
                        <a:t>2023. Év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hu-HU" sz="1200"/>
                        <a:t>2024. év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/>
                        <a:t>2025. év</a:t>
                      </a:r>
                      <a:endParaRPr sz="1200"/>
                    </a:p>
                  </a:txBody>
                  <a:tcPr marL="91450" marR="91450" marT="45725" marB="45725"/>
                </a:tc>
              </a:tr>
              <a:tr h="341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Információnyújtás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5384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6458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7191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35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Segítő beszélgetés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3761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4631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4588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25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Tanácsadás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3161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2969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3015</a:t>
                      </a:r>
                      <a:endParaRPr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36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Ügyintézéshez segítségnyújtás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2035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2762</a:t>
                      </a:r>
                      <a:endParaRPr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341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Konfliktuskezelés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208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164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303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25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Kríziskezelés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121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479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Közvetítés ellátásokhoz való hozzáféréshez- pénzbeli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1006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1423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1730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54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Közvetítés ellátásokhoz való hozzáféréshez – természetbeni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910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850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1069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314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Közvetítés másik szolgáltatáshoz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242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228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293</a:t>
                      </a:r>
                      <a:endParaRPr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26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Közvetítés család- és gyermekjóléti Központhoz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26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Esetkonferencia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26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Esetmegbeszélés, esetkonzultáció, szakmaközi megbeszélés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97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4244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5634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35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Környezettanulmány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879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860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875</a:t>
                      </a:r>
                      <a:endParaRPr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341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Családlátogatás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4215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4157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4592</a:t>
                      </a:r>
                      <a:endParaRPr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1212060" y="916131"/>
            <a:ext cx="753004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lang="hu-HU" sz="2500" b="1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A 2023., 2024., és 2025. évben végzett szakmai tevékenységeink számokban:</a:t>
            </a:r>
            <a:endParaRPr sz="2500" b="1" dirty="0">
              <a:latin typeface="+mj-lt"/>
            </a:endParaRPr>
          </a:p>
        </p:txBody>
      </p:sp>
      <p:graphicFrame>
        <p:nvGraphicFramePr>
          <p:cNvPr id="160" name="Google Shape;160;p7"/>
          <p:cNvGraphicFramePr/>
          <p:nvPr/>
        </p:nvGraphicFramePr>
        <p:xfrm>
          <a:off x="1210488" y="2367731"/>
          <a:ext cx="7353475" cy="2574085"/>
        </p:xfrm>
        <a:graphic>
          <a:graphicData uri="http://schemas.openxmlformats.org/drawingml/2006/table">
            <a:tbl>
              <a:tblPr firstRow="1" bandRow="1">
                <a:noFill/>
                <a:tableStyleId>{E5047F00-A104-48F2-9254-8C5BD0FBA8FA}</a:tableStyleId>
              </a:tblPr>
              <a:tblGrid>
                <a:gridCol w="1503625"/>
                <a:gridCol w="1520375"/>
                <a:gridCol w="2010600"/>
                <a:gridCol w="2318875"/>
              </a:tblGrid>
              <a:tr h="24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hu-HU" sz="1200"/>
                        <a:t>2023. Év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hu-HU" sz="1200"/>
                        <a:t>2024. év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/>
                        <a:t>2025. év</a:t>
                      </a:r>
                      <a:endParaRPr sz="1200"/>
                    </a:p>
                  </a:txBody>
                  <a:tcPr marL="91450" marR="91450" marT="45725" marB="45725"/>
                </a:tc>
              </a:tr>
              <a:tr h="30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Adományközvetítés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1691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2192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2195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31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Hátralékkezelés tanácsadás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1406 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1801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1921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30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Kapcsolattartási ügyelet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32 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84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118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22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Családterápia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62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72 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138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261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Pszichológiai tanácsadás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921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789 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1277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30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Jogi tanácsadás</a:t>
                      </a:r>
                      <a:endParaRPr sz="1200" b="0" i="0" u="none" strike="noStrike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362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338 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278</a:t>
                      </a:r>
                      <a:endParaRPr sz="1200" b="0" i="0" u="none" strike="noStrik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372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latin typeface="+mn-lt"/>
                        </a:rPr>
                        <a:t>Tevékenységek összesen:</a:t>
                      </a:r>
                      <a:endParaRPr sz="1200" b="1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23.379</a:t>
                      </a:r>
                      <a:endParaRPr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33.594</a:t>
                      </a:r>
                      <a:endParaRPr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38.186</a:t>
                      </a: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acf6d5655_1_1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dirty="0">
                <a:solidFill>
                  <a:schemeClr val="dk1"/>
                </a:solidFill>
                <a:latin typeface="+mj-lt"/>
              </a:rPr>
              <a:t>Szakmai tevékenységek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54" name="Google Shape;154;g3cacf6d5655_1_11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272963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293211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Char char="●"/>
            </a:pPr>
            <a:r>
              <a:rPr lang="hu-HU" sz="2700" dirty="0">
                <a:latin typeface="+mn-lt"/>
              </a:rPr>
              <a:t>Az információnyújtás és ügyintézés támogatása jelentősen nőtt</a:t>
            </a:r>
            <a:r>
              <a:rPr lang="hu-HU" sz="2700" dirty="0" smtClean="0">
                <a:latin typeface="+mn-lt"/>
              </a:rPr>
              <a:t>.</a:t>
            </a:r>
          </a:p>
          <a:p>
            <a:pPr marL="457200" lvl="0" indent="-293211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Char char="●"/>
            </a:pPr>
            <a:endParaRPr sz="2700" dirty="0">
              <a:latin typeface="+mn-lt"/>
            </a:endParaRPr>
          </a:p>
          <a:p>
            <a:pPr marL="457200" lvl="0" indent="-29321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Char char="●"/>
            </a:pPr>
            <a:r>
              <a:rPr lang="hu-HU" sz="2700" dirty="0">
                <a:latin typeface="+mn-lt"/>
              </a:rPr>
              <a:t>A kríziskezelések száma 2025-ben kiugróan magas</a:t>
            </a:r>
            <a:r>
              <a:rPr lang="hu-HU" sz="2700" dirty="0" smtClean="0">
                <a:latin typeface="+mn-lt"/>
              </a:rPr>
              <a:t>.</a:t>
            </a:r>
          </a:p>
          <a:p>
            <a:pPr marL="457200" lvl="0" indent="-29321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Char char="●"/>
            </a:pPr>
            <a:endParaRPr sz="2700" dirty="0">
              <a:latin typeface="+mn-lt"/>
            </a:endParaRPr>
          </a:p>
          <a:p>
            <a:pPr marL="457200" lvl="0" indent="-29321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Char char="●"/>
            </a:pPr>
            <a:r>
              <a:rPr lang="hu-HU" sz="2700" dirty="0" smtClean="0">
                <a:latin typeface="+mn-lt"/>
              </a:rPr>
              <a:t>Az esetkonzultációk ugrásszerű </a:t>
            </a:r>
            <a:r>
              <a:rPr lang="hu-HU" sz="2700" dirty="0">
                <a:latin typeface="+mn-lt"/>
              </a:rPr>
              <a:t>növekedése a jelzőrendszer aktivizálódását mutatja</a:t>
            </a:r>
            <a:r>
              <a:rPr lang="hu-HU" sz="2700" dirty="0" smtClean="0">
                <a:latin typeface="+mn-lt"/>
              </a:rPr>
              <a:t>.</a:t>
            </a:r>
          </a:p>
          <a:p>
            <a:pPr marL="457200" lvl="0" indent="-29321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Char char="●"/>
            </a:pPr>
            <a:endParaRPr sz="2700" dirty="0">
              <a:latin typeface="+mn-lt"/>
            </a:endParaRPr>
          </a:p>
          <a:p>
            <a:pPr marL="457200" lvl="0" indent="-293211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Char char="●"/>
            </a:pPr>
            <a:r>
              <a:rPr lang="hu-HU" sz="2700" dirty="0">
                <a:latin typeface="+mn-lt"/>
              </a:rPr>
              <a:t>A családlátogatások száma is emelkedett.</a:t>
            </a:r>
            <a:endParaRPr sz="27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pforduló">
  <a:themeElements>
    <a:clrScheme name="Áramlá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854</Words>
  <Application>Microsoft Office PowerPoint</Application>
  <PresentationFormat>Diavetítés a képernyőre (4:3 oldalarány)</PresentationFormat>
  <Paragraphs>297</Paragraphs>
  <Slides>20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Arial</vt:lpstr>
      <vt:lpstr>Tahoma</vt:lpstr>
      <vt:lpstr>Calibri</vt:lpstr>
      <vt:lpstr>Times New Roman</vt:lpstr>
      <vt:lpstr>Constantia</vt:lpstr>
      <vt:lpstr>Noto Sans Symbols</vt:lpstr>
      <vt:lpstr>Verdana</vt:lpstr>
      <vt:lpstr>Napforduló</vt:lpstr>
      <vt:lpstr>Józsefvárosi Szociális Szolgáltató és Gyermekjóléti Központ   Család- és Gyermekjóléti Szolgálat   Éves szakmai tanácskozás 2026. február 26.       </vt:lpstr>
      <vt:lpstr>A működésünket meghatározó jogszabályok</vt:lpstr>
      <vt:lpstr>3. dia</vt:lpstr>
      <vt:lpstr>Kik fodulhatnak hozzánk? </vt:lpstr>
      <vt:lpstr> A család-és gyermekjóléti szolgáltatást igénybe vevők ellátási forma szerinti megoszlása a 2023., 2024., és a 2025. évben  </vt:lpstr>
      <vt:lpstr>Igénybe vevők megoszlása</vt:lpstr>
      <vt:lpstr>A 2023., 2024. és 2025. évben végzett szakmai tevékenységeink számokban:</vt:lpstr>
      <vt:lpstr>A 2023., 2024., és 2025. évben végzett szakmai tevékenységeink számokban:</vt:lpstr>
      <vt:lpstr>Szakmai tevékenységek</vt:lpstr>
      <vt:lpstr>Szakmai tevékenységek</vt:lpstr>
      <vt:lpstr>Jelzések számokban</vt:lpstr>
      <vt:lpstr>Jelzések számokban</vt:lpstr>
      <vt:lpstr>Gyermekek súlyos veszélyeztetettsége</vt:lpstr>
      <vt:lpstr>Bántalmazás, elhanyagolás</vt:lpstr>
      <vt:lpstr>…azonnali kiemelés iránti javaslat….</vt:lpstr>
      <vt:lpstr>Következtetések</vt:lpstr>
      <vt:lpstr>Főbb kihívások</vt:lpstr>
      <vt:lpstr>Mit tehetünk mi, a szakemberek?</vt:lpstr>
      <vt:lpstr>Összefoglalva….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Józsefvárosi Szociális Szolgáltató és Gyermekjóléti Központ   Család- és Gyermekjóléti Szolgálat   Éves szakmai tanácskozás 2026. február 26.</dc:title>
  <dc:creator>Tibor</dc:creator>
  <cp:lastModifiedBy>takacsj</cp:lastModifiedBy>
  <cp:revision>18</cp:revision>
  <dcterms:modified xsi:type="dcterms:W3CDTF">2026-02-25T11:40:23Z</dcterms:modified>
</cp:coreProperties>
</file>