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7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8" r:id="rId11"/>
    <p:sldId id="266" r:id="rId12"/>
    <p:sldId id="267" r:id="rId13"/>
  </p:sldIdLst>
  <p:sldSz cx="14630400" cy="8229600"/>
  <p:notesSz cx="8229600" cy="14630400"/>
  <p:embeddedFontLst>
    <p:embeddedFont>
      <p:font typeface="Bookman Old Style" pitchFamily="18" charset="0"/>
      <p:regular r:id="rId15"/>
      <p:bold r:id="rId16"/>
      <p:italic r:id="rId17"/>
      <p:boldItalic r:id="rId18"/>
    </p:embeddedFont>
    <p:embeddedFont>
      <p:font typeface="Syne Extra Bold" charset="-18"/>
      <p:regular r:id="rId19"/>
    </p:embeddedFont>
    <p:embeddedFont>
      <p:font typeface="Syne" charset="-18"/>
      <p:regular r:id="rId20"/>
    </p:embeddedFont>
    <p:embeddedFont>
      <p:font typeface="Rockwell" pitchFamily="18" charset="0"/>
      <p:regular r:id="rId21"/>
      <p:bold r:id="rId22"/>
      <p:italic r:id="rId23"/>
      <p:boldItalic r:id="rId24"/>
    </p:embeddedFont>
    <p:embeddedFont>
      <p:font typeface="Calibri" pitchFamily="34" charset="0"/>
      <p:regular r:id="rId25"/>
      <p:bold r:id="rId26"/>
      <p:italic r:id="rId27"/>
      <p:boldItalic r:id="rId28"/>
    </p:embeddedFont>
    <p:embeddedFont>
      <p:font typeface="Wingdings 2" pitchFamily="18" charset="2"/>
      <p:regular r:id="rId29"/>
    </p:embeddedFont>
  </p:embeddedFontLst>
  <p:defaultTextStyle>
    <a:defPPr>
      <a:defRPr lang="hu-HU"/>
    </a:defPPr>
    <a:lvl1pPr marL="0" algn="l" defTabSz="914126" rtl="0" eaLnBrk="1" latinLnBrk="0" hangingPunct="1">
      <a:defRPr sz="1900" kern="1200">
        <a:solidFill>
          <a:schemeClr val="tx1"/>
        </a:solidFill>
        <a:latin typeface="+mn-lt"/>
        <a:ea typeface="+mn-ea"/>
        <a:cs typeface="+mn-cs"/>
      </a:defRPr>
    </a:lvl1pPr>
    <a:lvl2pPr marL="457063" algn="l" defTabSz="914126" rtl="0" eaLnBrk="1" latinLnBrk="0" hangingPunct="1">
      <a:defRPr sz="1900" kern="1200">
        <a:solidFill>
          <a:schemeClr val="tx1"/>
        </a:solidFill>
        <a:latin typeface="+mn-lt"/>
        <a:ea typeface="+mn-ea"/>
        <a:cs typeface="+mn-cs"/>
      </a:defRPr>
    </a:lvl2pPr>
    <a:lvl3pPr marL="914126" algn="l" defTabSz="914126" rtl="0" eaLnBrk="1" latinLnBrk="0" hangingPunct="1">
      <a:defRPr sz="1900" kern="1200">
        <a:solidFill>
          <a:schemeClr val="tx1"/>
        </a:solidFill>
        <a:latin typeface="+mn-lt"/>
        <a:ea typeface="+mn-ea"/>
        <a:cs typeface="+mn-cs"/>
      </a:defRPr>
    </a:lvl3pPr>
    <a:lvl4pPr marL="1371189" algn="l" defTabSz="914126" rtl="0" eaLnBrk="1" latinLnBrk="0" hangingPunct="1">
      <a:defRPr sz="1900" kern="1200">
        <a:solidFill>
          <a:schemeClr val="tx1"/>
        </a:solidFill>
        <a:latin typeface="+mn-lt"/>
        <a:ea typeface="+mn-ea"/>
        <a:cs typeface="+mn-cs"/>
      </a:defRPr>
    </a:lvl4pPr>
    <a:lvl5pPr marL="1828251" algn="l" defTabSz="914126" rtl="0" eaLnBrk="1" latinLnBrk="0" hangingPunct="1">
      <a:defRPr sz="1900" kern="1200">
        <a:solidFill>
          <a:schemeClr val="tx1"/>
        </a:solidFill>
        <a:latin typeface="+mn-lt"/>
        <a:ea typeface="+mn-ea"/>
        <a:cs typeface="+mn-cs"/>
      </a:defRPr>
    </a:lvl5pPr>
    <a:lvl6pPr marL="2285314" algn="l" defTabSz="914126" rtl="0" eaLnBrk="1" latinLnBrk="0" hangingPunct="1">
      <a:defRPr sz="1900" kern="1200">
        <a:solidFill>
          <a:schemeClr val="tx1"/>
        </a:solidFill>
        <a:latin typeface="+mn-lt"/>
        <a:ea typeface="+mn-ea"/>
        <a:cs typeface="+mn-cs"/>
      </a:defRPr>
    </a:lvl6pPr>
    <a:lvl7pPr marL="2742377" algn="l" defTabSz="914126" rtl="0" eaLnBrk="1" latinLnBrk="0" hangingPunct="1">
      <a:defRPr sz="1900" kern="1200">
        <a:solidFill>
          <a:schemeClr val="tx1"/>
        </a:solidFill>
        <a:latin typeface="+mn-lt"/>
        <a:ea typeface="+mn-ea"/>
        <a:cs typeface="+mn-cs"/>
      </a:defRPr>
    </a:lvl7pPr>
    <a:lvl8pPr marL="3199440" algn="l" defTabSz="914126" rtl="0" eaLnBrk="1" latinLnBrk="0" hangingPunct="1">
      <a:defRPr sz="1900" kern="1200">
        <a:solidFill>
          <a:schemeClr val="tx1"/>
        </a:solidFill>
        <a:latin typeface="+mn-lt"/>
        <a:ea typeface="+mn-ea"/>
        <a:cs typeface="+mn-cs"/>
      </a:defRPr>
    </a:lvl8pPr>
    <a:lvl9pPr marL="3656503" algn="l" defTabSz="914126"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2" d="100"/>
          <a:sy n="72" d="100"/>
        </p:scale>
        <p:origin x="-523" y="-101"/>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126" rtl="0" eaLnBrk="1" latinLnBrk="0" hangingPunct="1">
      <a:defRPr sz="1100" kern="1200">
        <a:solidFill>
          <a:schemeClr val="tx1"/>
        </a:solidFill>
        <a:latin typeface="+mn-lt"/>
        <a:ea typeface="+mn-ea"/>
        <a:cs typeface="+mn-cs"/>
      </a:defRPr>
    </a:lvl1pPr>
    <a:lvl2pPr marL="457063" algn="l" defTabSz="914126" rtl="0" eaLnBrk="1" latinLnBrk="0" hangingPunct="1">
      <a:defRPr sz="1100" kern="1200">
        <a:solidFill>
          <a:schemeClr val="tx1"/>
        </a:solidFill>
        <a:latin typeface="+mn-lt"/>
        <a:ea typeface="+mn-ea"/>
        <a:cs typeface="+mn-cs"/>
      </a:defRPr>
    </a:lvl2pPr>
    <a:lvl3pPr marL="914126" algn="l" defTabSz="914126" rtl="0" eaLnBrk="1" latinLnBrk="0" hangingPunct="1">
      <a:defRPr sz="1100" kern="1200">
        <a:solidFill>
          <a:schemeClr val="tx1"/>
        </a:solidFill>
        <a:latin typeface="+mn-lt"/>
        <a:ea typeface="+mn-ea"/>
        <a:cs typeface="+mn-cs"/>
      </a:defRPr>
    </a:lvl3pPr>
    <a:lvl4pPr marL="1371189" algn="l" defTabSz="914126" rtl="0" eaLnBrk="1" latinLnBrk="0" hangingPunct="1">
      <a:defRPr sz="1100" kern="1200">
        <a:solidFill>
          <a:schemeClr val="tx1"/>
        </a:solidFill>
        <a:latin typeface="+mn-lt"/>
        <a:ea typeface="+mn-ea"/>
        <a:cs typeface="+mn-cs"/>
      </a:defRPr>
    </a:lvl4pPr>
    <a:lvl5pPr marL="1828251" algn="l" defTabSz="914126" rtl="0" eaLnBrk="1" latinLnBrk="0" hangingPunct="1">
      <a:defRPr sz="1100" kern="1200">
        <a:solidFill>
          <a:schemeClr val="tx1"/>
        </a:solidFill>
        <a:latin typeface="+mn-lt"/>
        <a:ea typeface="+mn-ea"/>
        <a:cs typeface="+mn-cs"/>
      </a:defRPr>
    </a:lvl5pPr>
    <a:lvl6pPr marL="2285314" algn="l" defTabSz="914126" rtl="0" eaLnBrk="1" latinLnBrk="0" hangingPunct="1">
      <a:defRPr sz="1100" kern="1200">
        <a:solidFill>
          <a:schemeClr val="tx1"/>
        </a:solidFill>
        <a:latin typeface="+mn-lt"/>
        <a:ea typeface="+mn-ea"/>
        <a:cs typeface="+mn-cs"/>
      </a:defRPr>
    </a:lvl6pPr>
    <a:lvl7pPr marL="2742377" algn="l" defTabSz="914126" rtl="0" eaLnBrk="1" latinLnBrk="0" hangingPunct="1">
      <a:defRPr sz="1100" kern="1200">
        <a:solidFill>
          <a:schemeClr val="tx1"/>
        </a:solidFill>
        <a:latin typeface="+mn-lt"/>
        <a:ea typeface="+mn-ea"/>
        <a:cs typeface="+mn-cs"/>
      </a:defRPr>
    </a:lvl7pPr>
    <a:lvl8pPr marL="3199440" algn="l" defTabSz="914126" rtl="0" eaLnBrk="1" latinLnBrk="0" hangingPunct="1">
      <a:defRPr sz="1100" kern="1200">
        <a:solidFill>
          <a:schemeClr val="tx1"/>
        </a:solidFill>
        <a:latin typeface="+mn-lt"/>
        <a:ea typeface="+mn-ea"/>
        <a:cs typeface="+mn-cs"/>
      </a:defRPr>
    </a:lvl8pPr>
    <a:lvl9pPr marL="3656503" algn="l" defTabSz="91412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12</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Átellenes sarkain kerekített téglalap 6"/>
          <p:cNvSpPr/>
          <p:nvPr/>
        </p:nvSpPr>
        <p:spPr>
          <a:xfrm>
            <a:off x="263347" y="175565"/>
            <a:ext cx="14103706" cy="3006547"/>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
        <p:nvSpPr>
          <p:cNvPr id="8" name="Cím 7"/>
          <p:cNvSpPr>
            <a:spLocks noGrp="1"/>
          </p:cNvSpPr>
          <p:nvPr>
            <p:ph type="ctrTitle"/>
          </p:nvPr>
        </p:nvSpPr>
        <p:spPr>
          <a:xfrm>
            <a:off x="742774" y="457201"/>
            <a:ext cx="13167360" cy="2651760"/>
          </a:xfrm>
        </p:spPr>
        <p:txBody>
          <a:bodyPr lIns="65311" rIns="326555" anchor="b">
            <a:normAutofit/>
          </a:bodyPr>
          <a:lstStyle>
            <a:lvl1pPr marL="0" algn="r">
              <a:defRPr sz="6900"/>
            </a:lvl1pPr>
            <a:extLst/>
          </a:lstStyle>
          <a:p>
            <a:r>
              <a:rPr kumimoji="0" lang="hu-HU" smtClean="0"/>
              <a:t>Mintacím szerkesztése</a:t>
            </a:r>
            <a:endParaRPr kumimoji="0" lang="en-US"/>
          </a:p>
        </p:txBody>
      </p:sp>
      <p:sp>
        <p:nvSpPr>
          <p:cNvPr id="9" name="Alcím 8"/>
          <p:cNvSpPr>
            <a:spLocks noGrp="1"/>
          </p:cNvSpPr>
          <p:nvPr>
            <p:ph type="subTitle" idx="1"/>
          </p:nvPr>
        </p:nvSpPr>
        <p:spPr>
          <a:xfrm>
            <a:off x="3413760" y="3383280"/>
            <a:ext cx="10496374" cy="2103120"/>
          </a:xfrm>
        </p:spPr>
        <p:txBody>
          <a:bodyPr lIns="65311" rIns="352680"/>
          <a:lstStyle>
            <a:lvl1pPr marL="0" indent="0" algn="r">
              <a:spcBef>
                <a:spcPts val="0"/>
              </a:spcBef>
              <a:buNone/>
              <a:defRPr>
                <a:effectLst/>
              </a:defRPr>
            </a:lvl1pPr>
            <a:lvl2pPr marL="653110" indent="0" algn="ctr">
              <a:buNone/>
            </a:lvl2pPr>
            <a:lvl3pPr marL="1306220" indent="0" algn="ctr">
              <a:buNone/>
            </a:lvl3pPr>
            <a:lvl4pPr marL="1959331" indent="0" algn="ctr">
              <a:buNone/>
            </a:lvl4pPr>
            <a:lvl5pPr marL="2612441" indent="0" algn="ctr">
              <a:buNone/>
            </a:lvl5pPr>
            <a:lvl6pPr marL="3265551" indent="0" algn="ctr">
              <a:buNone/>
            </a:lvl6pPr>
            <a:lvl7pPr marL="3918661" indent="0" algn="ctr">
              <a:buNone/>
            </a:lvl7pPr>
            <a:lvl8pPr marL="4571771" indent="0" algn="ctr">
              <a:buNone/>
            </a:lvl8pPr>
            <a:lvl9pPr marL="5224882" indent="0" algn="ctr">
              <a:buNone/>
            </a:lvl9pPr>
            <a:extLst/>
          </a:lstStyle>
          <a:p>
            <a:r>
              <a:rPr kumimoji="0" lang="hu-HU" smtClean="0"/>
              <a:t>Alcím mintájának szerkesztése</a:t>
            </a:r>
            <a:endParaRPr kumimoji="0" lang="en-US"/>
          </a:p>
        </p:txBody>
      </p:sp>
      <p:sp>
        <p:nvSpPr>
          <p:cNvPr id="10" name="Dátum helye 9"/>
          <p:cNvSpPr>
            <a:spLocks noGrp="1"/>
          </p:cNvSpPr>
          <p:nvPr>
            <p:ph type="dt" sz="half" idx="10"/>
          </p:nvPr>
        </p:nvSpPr>
        <p:spPr>
          <a:xfrm>
            <a:off x="8900160" y="7810805"/>
            <a:ext cx="4803648" cy="329184"/>
          </a:xfrm>
        </p:spPr>
        <p:txBody>
          <a:bodyPr vert="horz" rtlCol="0"/>
          <a:lstStyle>
            <a:extLst/>
          </a:lstStyle>
          <a:p>
            <a:fld id="{B41ABA4E-CD72-497B-97AA-7213B3980F60}" type="datetimeFigureOut">
              <a:rPr lang="en-US" smtClean="0"/>
              <a:pPr/>
              <a:t>2/25/2026</a:t>
            </a:fld>
            <a:endParaRPr lang="en-US"/>
          </a:p>
        </p:txBody>
      </p:sp>
      <p:sp>
        <p:nvSpPr>
          <p:cNvPr id="11" name="Dia számának helye 10"/>
          <p:cNvSpPr>
            <a:spLocks noGrp="1"/>
          </p:cNvSpPr>
          <p:nvPr>
            <p:ph type="sldNum" sz="quarter" idx="11"/>
          </p:nvPr>
        </p:nvSpPr>
        <p:spPr>
          <a:xfrm>
            <a:off x="13822323" y="7810805"/>
            <a:ext cx="742861" cy="329184"/>
          </a:xfrm>
        </p:spPr>
        <p:txBody>
          <a:bodyPr vert="horz" rtlCol="0"/>
          <a:lstStyle>
            <a:lvl1pPr>
              <a:defRPr>
                <a:solidFill>
                  <a:schemeClr val="tx2">
                    <a:shade val="90000"/>
                  </a:schemeClr>
                </a:solidFill>
              </a:defRPr>
            </a:lvl1pPr>
            <a:extLst/>
          </a:lstStyle>
          <a:p>
            <a:fld id="{D2E57653-3E58-4892-A7ED-712530ACC680}" type="slidenum">
              <a:rPr kumimoji="0" lang="en-US" smtClean="0"/>
              <a:pPr/>
              <a:t>‹#›</a:t>
            </a:fld>
            <a:endParaRPr kumimoji="0" lang="en-US"/>
          </a:p>
        </p:txBody>
      </p:sp>
      <p:sp>
        <p:nvSpPr>
          <p:cNvPr id="12" name="Élőláb helye 11"/>
          <p:cNvSpPr>
            <a:spLocks noGrp="1"/>
          </p:cNvSpPr>
          <p:nvPr>
            <p:ph type="ftr" sz="quarter" idx="12"/>
          </p:nvPr>
        </p:nvSpPr>
        <p:spPr>
          <a:xfrm>
            <a:off x="2560320" y="7810805"/>
            <a:ext cx="6251942" cy="329184"/>
          </a:xfrm>
        </p:spPr>
        <p:txBody>
          <a:bodyPr vert="horz" rtlCol="0"/>
          <a:lstStyle>
            <a:extLst/>
          </a:lstStyle>
          <a:p>
            <a:endParaRPr kumimoji="0"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5" name="Élőláb helye 4"/>
          <p:cNvSpPr>
            <a:spLocks noGrp="1"/>
          </p:cNvSpPr>
          <p:nvPr>
            <p:ph type="ftr" sz="quarter" idx="11"/>
          </p:nvPr>
        </p:nvSpPr>
        <p:spPr/>
        <p:txBody>
          <a:bodyPr/>
          <a:lstStyle>
            <a:extLst/>
          </a:lstStyle>
          <a:p>
            <a:endParaRPr kumimoji="0" lang="en-US"/>
          </a:p>
        </p:txBody>
      </p:sp>
      <p:sp>
        <p:nvSpPr>
          <p:cNvPr id="6" name="Dia számának helye 5"/>
          <p:cNvSpPr>
            <a:spLocks noGrp="1"/>
          </p:cNvSpPr>
          <p:nvPr>
            <p:ph type="sldNum" sz="quarter" idx="12"/>
          </p:nvPr>
        </p:nvSpPr>
        <p:spPr/>
        <p:txBody>
          <a:bodyPr/>
          <a:lstStyle>
            <a:extLst/>
          </a:lstStyle>
          <a:p>
            <a:fld id="{D2E57653-3E58-4892-A7ED-712530ACC680}" type="slidenum">
              <a:rPr kumimoji="0" lang="en-US" smtClean="0"/>
              <a:pPr/>
              <a:t>‹#›</a:t>
            </a:fld>
            <a:endParaRPr kumimoji="0"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10607040" y="329566"/>
            <a:ext cx="3291840" cy="7021830"/>
          </a:xfrm>
        </p:spPr>
        <p:txBody>
          <a:bodyPr vert="eaVert"/>
          <a:lstStyle>
            <a:lvl1pPr algn="l">
              <a:defRPr/>
            </a:lvl1pPr>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731520" y="329566"/>
            <a:ext cx="9631680" cy="7021830"/>
          </a:xfrm>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5" name="Élőláb helye 4"/>
          <p:cNvSpPr>
            <a:spLocks noGrp="1"/>
          </p:cNvSpPr>
          <p:nvPr>
            <p:ph type="ftr" sz="quarter" idx="11"/>
          </p:nvPr>
        </p:nvSpPr>
        <p:spPr/>
        <p:txBody>
          <a:bodyPr/>
          <a:lstStyle>
            <a:extLst/>
          </a:lstStyle>
          <a:p>
            <a:endParaRPr kumimoji="0" lang="en-US"/>
          </a:p>
        </p:txBody>
      </p:sp>
      <p:sp>
        <p:nvSpPr>
          <p:cNvPr id="6" name="Dia számának helye 5"/>
          <p:cNvSpPr>
            <a:spLocks noGrp="1"/>
          </p:cNvSpPr>
          <p:nvPr>
            <p:ph type="sldNum" sz="quarter" idx="12"/>
          </p:nvPr>
        </p:nvSpPr>
        <p:spPr/>
        <p:txBody>
          <a:bodyPr/>
          <a:lstStyle>
            <a:extLst/>
          </a:lstStyle>
          <a:p>
            <a:fld id="{D2E57653-3E58-4892-A7ED-712530ACC680}" type="slidenum">
              <a:rPr kumimoji="0" lang="en-US" smtClean="0"/>
              <a:pPr/>
              <a:t>‹#›</a:t>
            </a:fld>
            <a:endParaRPr kumimoji="0"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7" name="Téglalap 6"/>
          <p:cNvSpPr/>
          <p:nvPr/>
        </p:nvSpPr>
        <p:spPr>
          <a:xfrm>
            <a:off x="941427" y="1709506"/>
            <a:ext cx="12801600"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Tartalom helye 2"/>
          <p:cNvSpPr>
            <a:spLocks noGrp="1"/>
          </p:cNvSpPr>
          <p:nvPr>
            <p:ph idx="1"/>
          </p:nvPr>
        </p:nvSpPr>
        <p:spPr/>
        <p:txBody>
          <a:bodyPr/>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5" name="Élőláb helye 4"/>
          <p:cNvSpPr>
            <a:spLocks noGrp="1"/>
          </p:cNvSpPr>
          <p:nvPr>
            <p:ph type="ftr" sz="quarter" idx="11"/>
          </p:nvPr>
        </p:nvSpPr>
        <p:spPr/>
        <p:txBody>
          <a:bodyPr/>
          <a:lstStyle>
            <a:extLst/>
          </a:lstStyle>
          <a:p>
            <a:endParaRPr kumimoji="0" lang="en-US"/>
          </a:p>
        </p:txBody>
      </p:sp>
      <p:sp>
        <p:nvSpPr>
          <p:cNvPr id="6" name="Dia számának helye 5"/>
          <p:cNvSpPr>
            <a:spLocks noGrp="1"/>
          </p:cNvSpPr>
          <p:nvPr>
            <p:ph type="sldNum" sz="quarter" idx="12"/>
          </p:nvPr>
        </p:nvSpPr>
        <p:spPr/>
        <p:txBody>
          <a:bodyPr/>
          <a:lstStyle>
            <a:extLst/>
          </a:lstStyle>
          <a:p>
            <a:fld id="{D2E57653-3E58-4892-A7ED-712530ACC680}" type="slidenum">
              <a:rPr kumimoji="0" lang="en-US" smtClean="0"/>
              <a:pPr/>
              <a:t>‹#›</a:t>
            </a:fld>
            <a:endParaRPr kumimoji="0" 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2"/>
      </p:bgRef>
    </p:bg>
    <p:spTree>
      <p:nvGrpSpPr>
        <p:cNvPr id="1" name=""/>
        <p:cNvGrpSpPr/>
        <p:nvPr/>
      </p:nvGrpSpPr>
      <p:grpSpPr>
        <a:xfrm>
          <a:off x="0" y="0"/>
          <a:ext cx="0" cy="0"/>
          <a:chOff x="0" y="0"/>
          <a:chExt cx="0" cy="0"/>
        </a:xfrm>
      </p:grpSpPr>
      <p:sp>
        <p:nvSpPr>
          <p:cNvPr id="7" name="Téglalap 6"/>
          <p:cNvSpPr/>
          <p:nvPr/>
        </p:nvSpPr>
        <p:spPr>
          <a:xfrm>
            <a:off x="1600205" y="3920947"/>
            <a:ext cx="11850624"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
        <p:nvSpPr>
          <p:cNvPr id="2" name="Cím 1"/>
          <p:cNvSpPr>
            <a:spLocks noGrp="1"/>
          </p:cNvSpPr>
          <p:nvPr>
            <p:ph type="title"/>
          </p:nvPr>
        </p:nvSpPr>
        <p:spPr>
          <a:xfrm>
            <a:off x="1155802" y="597876"/>
            <a:ext cx="12435840" cy="3277210"/>
          </a:xfrm>
        </p:spPr>
        <p:txBody>
          <a:bodyPr rIns="143684"/>
          <a:lstStyle>
            <a:lvl1pPr algn="r">
              <a:buNone/>
              <a:defRPr sz="5700" b="1" cap="none">
                <a:solidFill>
                  <a:schemeClr val="accent1">
                    <a:tint val="95000"/>
                    <a:satMod val="200000"/>
                  </a:schemeClr>
                </a:solidFill>
              </a:defRPr>
            </a:lvl1pPr>
            <a:extLst/>
          </a:lstStyle>
          <a:p>
            <a:r>
              <a:rPr kumimoji="0" lang="hu-HU" smtClean="0"/>
              <a:t>Mintacím szerkesztése</a:t>
            </a:r>
            <a:endParaRPr kumimoji="0" lang="en-US"/>
          </a:p>
        </p:txBody>
      </p:sp>
      <p:sp>
        <p:nvSpPr>
          <p:cNvPr id="3" name="Szöveg helye 2"/>
          <p:cNvSpPr>
            <a:spLocks noGrp="1"/>
          </p:cNvSpPr>
          <p:nvPr>
            <p:ph type="body" idx="1"/>
          </p:nvPr>
        </p:nvSpPr>
        <p:spPr>
          <a:xfrm>
            <a:off x="1155701" y="3945256"/>
            <a:ext cx="12435840" cy="1811654"/>
          </a:xfrm>
        </p:spPr>
        <p:txBody>
          <a:bodyPr rIns="182871" anchor="t"/>
          <a:lstStyle>
            <a:lvl1pPr marL="0" indent="0" algn="r">
              <a:buNone/>
              <a:defRPr sz="2900">
                <a:solidFill>
                  <a:schemeClr val="tx1">
                    <a:tint val="75000"/>
                  </a:schemeClr>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extLst/>
          </a:lstStyle>
          <a:p>
            <a:pPr lvl="0" eaLnBrk="1" latinLnBrk="0" hangingPunct="1"/>
            <a:r>
              <a:rPr kumimoji="0" lang="hu-HU" smtClean="0"/>
              <a:t>Mintaszöveg szerkesztése</a:t>
            </a:r>
          </a:p>
        </p:txBody>
      </p:sp>
      <p:sp>
        <p:nvSpPr>
          <p:cNvPr id="8" name="Dátum helye 7"/>
          <p:cNvSpPr>
            <a:spLocks noGrp="1"/>
          </p:cNvSpPr>
          <p:nvPr>
            <p:ph type="dt" sz="half" idx="10"/>
          </p:nvPr>
        </p:nvSpPr>
        <p:spPr>
          <a:xfrm>
            <a:off x="8900160" y="7816404"/>
            <a:ext cx="4803648" cy="329184"/>
          </a:xfrm>
        </p:spPr>
        <p:txBody>
          <a:bodyPr vert="horz" rtlCol="0"/>
          <a:lstStyle>
            <a:extLst/>
          </a:lstStyle>
          <a:p>
            <a:fld id="{B41ABA4E-CD72-497B-97AA-7213B3980F60}" type="datetimeFigureOut">
              <a:rPr lang="en-US" smtClean="0"/>
              <a:pPr/>
              <a:t>2/25/2026</a:t>
            </a:fld>
            <a:endParaRPr lang="en-US"/>
          </a:p>
        </p:txBody>
      </p:sp>
      <p:sp>
        <p:nvSpPr>
          <p:cNvPr id="9" name="Dia számának helye 8"/>
          <p:cNvSpPr>
            <a:spLocks noGrp="1"/>
          </p:cNvSpPr>
          <p:nvPr>
            <p:ph type="sldNum" sz="quarter" idx="11"/>
          </p:nvPr>
        </p:nvSpPr>
        <p:spPr>
          <a:xfrm>
            <a:off x="13822323" y="7816404"/>
            <a:ext cx="742861" cy="329184"/>
          </a:xfrm>
        </p:spPr>
        <p:txBody>
          <a:bodyPr vert="horz" rtlCol="0"/>
          <a:lstStyle>
            <a:lvl1pPr>
              <a:defRPr>
                <a:solidFill>
                  <a:schemeClr val="tx2">
                    <a:shade val="90000"/>
                  </a:schemeClr>
                </a:solidFill>
              </a:defRPr>
            </a:lvl1pPr>
            <a:extLst/>
          </a:lstStyle>
          <a:p>
            <a:fld id="{D2E57653-3E58-4892-A7ED-712530ACC680}" type="slidenum">
              <a:rPr kumimoji="0" lang="en-US" smtClean="0"/>
              <a:pPr/>
              <a:t>‹#›</a:t>
            </a:fld>
            <a:endParaRPr kumimoji="0" lang="en-US"/>
          </a:p>
        </p:txBody>
      </p:sp>
      <p:sp>
        <p:nvSpPr>
          <p:cNvPr id="10" name="Élőláb helye 9"/>
          <p:cNvSpPr>
            <a:spLocks noGrp="1"/>
          </p:cNvSpPr>
          <p:nvPr>
            <p:ph type="ftr" sz="quarter" idx="12"/>
          </p:nvPr>
        </p:nvSpPr>
        <p:spPr>
          <a:xfrm>
            <a:off x="2560320" y="7816404"/>
            <a:ext cx="6251942" cy="329184"/>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Tartalom helye 2"/>
          <p:cNvSpPr>
            <a:spLocks noGrp="1"/>
          </p:cNvSpPr>
          <p:nvPr>
            <p:ph sz="half" idx="1"/>
          </p:nvPr>
        </p:nvSpPr>
        <p:spPr>
          <a:xfrm>
            <a:off x="731520" y="1975104"/>
            <a:ext cx="6461760" cy="5431536"/>
          </a:xfrm>
        </p:spPr>
        <p:txBody>
          <a:bodyPr/>
          <a:lstStyle>
            <a:lvl1pPr>
              <a:defRPr sz="4000"/>
            </a:lvl1pPr>
            <a:lvl2pPr>
              <a:defRPr sz="3400"/>
            </a:lvl2pPr>
            <a:lvl3pPr>
              <a:defRPr sz="2900"/>
            </a:lvl3pPr>
            <a:lvl4pPr>
              <a:defRPr sz="2600"/>
            </a:lvl4pPr>
            <a:lvl5pPr>
              <a:defRPr sz="26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7437120" y="1975104"/>
            <a:ext cx="6461760" cy="5431536"/>
          </a:xfrm>
        </p:spPr>
        <p:txBody>
          <a:bodyPr/>
          <a:lstStyle>
            <a:lvl1pPr>
              <a:defRPr sz="4000"/>
            </a:lvl1pPr>
            <a:lvl2pPr>
              <a:defRPr sz="3400"/>
            </a:lvl2pPr>
            <a:lvl3pPr>
              <a:defRPr sz="2900"/>
            </a:lvl3pPr>
            <a:lvl4pPr>
              <a:defRPr sz="2600"/>
            </a:lvl4pPr>
            <a:lvl5pPr>
              <a:defRPr sz="26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6" name="Élőláb helye 5"/>
          <p:cNvSpPr>
            <a:spLocks noGrp="1"/>
          </p:cNvSpPr>
          <p:nvPr>
            <p:ph type="ftr" sz="quarter" idx="11"/>
          </p:nvPr>
        </p:nvSpPr>
        <p:spPr/>
        <p:txBody>
          <a:bodyPr/>
          <a:lstStyle>
            <a:extLst/>
          </a:lstStyle>
          <a:p>
            <a:endParaRPr kumimoji="0" lang="en-US"/>
          </a:p>
        </p:txBody>
      </p:sp>
      <p:sp>
        <p:nvSpPr>
          <p:cNvPr id="7" name="Dia számának helye 6"/>
          <p:cNvSpPr>
            <a:spLocks noGrp="1"/>
          </p:cNvSpPr>
          <p:nvPr>
            <p:ph type="sldNum" sz="quarter" idx="12"/>
          </p:nvPr>
        </p:nvSpPr>
        <p:spPr>
          <a:xfrm>
            <a:off x="13825728" y="7817482"/>
            <a:ext cx="742861" cy="329184"/>
          </a:xfrm>
        </p:spPr>
        <p:txBody>
          <a:bodyPr/>
          <a:lstStyle>
            <a:extLst/>
          </a:lstStyle>
          <a:p>
            <a:fld id="{D2E57653-3E58-4892-A7ED-712530ACC680}" type="slidenum">
              <a:rPr kumimoji="0" lang="en-US" smtClean="0"/>
              <a:pPr/>
              <a:t>‹#›</a:t>
            </a:fld>
            <a:endParaRPr kumimoji="0" lang="en-US"/>
          </a:p>
        </p:txBody>
      </p:sp>
      <p:sp>
        <p:nvSpPr>
          <p:cNvPr id="10" name="Téglalap 9"/>
          <p:cNvSpPr/>
          <p:nvPr/>
        </p:nvSpPr>
        <p:spPr>
          <a:xfrm>
            <a:off x="941427" y="1709506"/>
            <a:ext cx="12801600"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églalap 9"/>
          <p:cNvSpPr/>
          <p:nvPr/>
        </p:nvSpPr>
        <p:spPr>
          <a:xfrm>
            <a:off x="986790" y="2598259"/>
            <a:ext cx="5998464"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b"/>
          <a:lstStyle>
            <a:extLst/>
          </a:lstStyle>
          <a:p>
            <a:pPr algn="ctr" eaLnBrk="1" latinLnBrk="0" hangingPunct="1"/>
            <a:endParaRPr kumimoji="0" lang="en-US"/>
          </a:p>
        </p:txBody>
      </p:sp>
      <p:sp>
        <p:nvSpPr>
          <p:cNvPr id="11" name="Téglalap 10"/>
          <p:cNvSpPr/>
          <p:nvPr/>
        </p:nvSpPr>
        <p:spPr>
          <a:xfrm>
            <a:off x="7680960" y="2598259"/>
            <a:ext cx="5998464"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b"/>
          <a:lstStyle>
            <a:extLst/>
          </a:lstStyle>
          <a:p>
            <a:pPr algn="ctr" eaLnBrk="1" latinLnBrk="0" hangingPunct="1"/>
            <a:endParaRPr kumimoji="0" lang="en-US"/>
          </a:p>
        </p:txBody>
      </p:sp>
      <p:sp>
        <p:nvSpPr>
          <p:cNvPr id="2" name="Cím 1"/>
          <p:cNvSpPr>
            <a:spLocks noGrp="1"/>
          </p:cNvSpPr>
          <p:nvPr>
            <p:ph type="title"/>
          </p:nvPr>
        </p:nvSpPr>
        <p:spPr>
          <a:xfrm>
            <a:off x="731520" y="302338"/>
            <a:ext cx="13167360" cy="1371600"/>
          </a:xfrm>
        </p:spPr>
        <p:txBody>
          <a:bodyPr anchor="b"/>
          <a:lstStyle>
            <a:lvl1pPr>
              <a:defRPr/>
            </a:lvl1pPr>
            <a:extLst/>
          </a:lstStyle>
          <a:p>
            <a:r>
              <a:rPr kumimoji="0" lang="hu-HU" smtClean="0"/>
              <a:t>Mintacím szerkesztése</a:t>
            </a:r>
            <a:endParaRPr kumimoji="0" lang="en-US"/>
          </a:p>
        </p:txBody>
      </p:sp>
      <p:sp>
        <p:nvSpPr>
          <p:cNvPr id="3" name="Szöveg helye 2"/>
          <p:cNvSpPr>
            <a:spLocks noGrp="1"/>
          </p:cNvSpPr>
          <p:nvPr>
            <p:ph type="body" idx="1"/>
          </p:nvPr>
        </p:nvSpPr>
        <p:spPr>
          <a:xfrm>
            <a:off x="731520" y="1842136"/>
            <a:ext cx="6464301" cy="767714"/>
          </a:xfrm>
        </p:spPr>
        <p:txBody>
          <a:bodyPr anchor="b">
            <a:noAutofit/>
          </a:bodyPr>
          <a:lstStyle>
            <a:lvl1pPr marL="130622" indent="0" algn="l">
              <a:spcBef>
                <a:spcPts val="0"/>
              </a:spcBef>
              <a:buNone/>
              <a:defRPr sz="3100" b="0" cap="all" baseline="0"/>
            </a:lvl1pPr>
            <a:lvl2pPr>
              <a:buNone/>
              <a:defRPr sz="2900" b="1"/>
            </a:lvl2pPr>
            <a:lvl3pPr>
              <a:buNone/>
              <a:defRPr sz="2600" b="1"/>
            </a:lvl3pPr>
            <a:lvl4pPr>
              <a:buNone/>
              <a:defRPr sz="2300" b="1"/>
            </a:lvl4pPr>
            <a:lvl5pPr>
              <a:buNone/>
              <a:defRPr sz="2300" b="1"/>
            </a:lvl5pPr>
            <a:extLst/>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7432041" y="1842136"/>
            <a:ext cx="6466840" cy="767714"/>
          </a:xfrm>
        </p:spPr>
        <p:txBody>
          <a:bodyPr anchor="b">
            <a:noAutofit/>
          </a:bodyPr>
          <a:lstStyle>
            <a:lvl1pPr marL="130622" indent="0" algn="l">
              <a:spcBef>
                <a:spcPts val="0"/>
              </a:spcBef>
              <a:buNone/>
              <a:defRPr sz="3100" b="0" cap="all" baseline="0"/>
            </a:lvl1pPr>
            <a:lvl2pPr>
              <a:buNone/>
              <a:defRPr sz="2900" b="1"/>
            </a:lvl2pPr>
            <a:lvl3pPr>
              <a:buNone/>
              <a:defRPr sz="2600" b="1"/>
            </a:lvl3pPr>
            <a:lvl4pPr>
              <a:buNone/>
              <a:defRPr sz="2300" b="1"/>
            </a:lvl4pPr>
            <a:lvl5pPr>
              <a:buNone/>
              <a:defRPr sz="2300" b="1"/>
            </a:lvl5pPr>
            <a:extLst/>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731520" y="2834640"/>
            <a:ext cx="6464301" cy="4730116"/>
          </a:xfrm>
        </p:spPr>
        <p:txBody>
          <a:bodyPr lIns="130622"/>
          <a:lstStyle>
            <a:lvl1pPr>
              <a:defRPr sz="3100"/>
            </a:lvl1pPr>
            <a:lvl2pPr>
              <a:defRPr sz="2900"/>
            </a:lvl2pPr>
            <a:lvl3pPr>
              <a:defRPr sz="2600"/>
            </a:lvl3pPr>
            <a:lvl4pPr>
              <a:defRPr sz="2300"/>
            </a:lvl4pPr>
            <a:lvl5pPr>
              <a:defRPr sz="23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7432041" y="2834640"/>
            <a:ext cx="6466840" cy="4730116"/>
          </a:xfrm>
        </p:spPr>
        <p:txBody>
          <a:bodyPr/>
          <a:lstStyle>
            <a:lvl1pPr>
              <a:defRPr sz="3100"/>
            </a:lvl1pPr>
            <a:lvl2pPr>
              <a:defRPr sz="2900"/>
            </a:lvl2pPr>
            <a:lvl3pPr>
              <a:defRPr sz="2600"/>
            </a:lvl3pPr>
            <a:lvl4pPr>
              <a:defRPr sz="2300"/>
            </a:lvl4pPr>
            <a:lvl5pPr>
              <a:defRPr sz="23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8" name="Élőláb helye 7"/>
          <p:cNvSpPr>
            <a:spLocks noGrp="1"/>
          </p:cNvSpPr>
          <p:nvPr>
            <p:ph type="ftr" sz="quarter" idx="11"/>
          </p:nvPr>
        </p:nvSpPr>
        <p:spPr/>
        <p:txBody>
          <a:bodyPr/>
          <a:lstStyle>
            <a:extLst/>
          </a:lstStyle>
          <a:p>
            <a:endParaRPr kumimoji="0" lang="en-US"/>
          </a:p>
        </p:txBody>
      </p:sp>
      <p:sp>
        <p:nvSpPr>
          <p:cNvPr id="9" name="Dia számának helye 8"/>
          <p:cNvSpPr>
            <a:spLocks noGrp="1"/>
          </p:cNvSpPr>
          <p:nvPr>
            <p:ph type="sldNum" sz="quarter" idx="12"/>
          </p:nvPr>
        </p:nvSpPr>
        <p:spPr>
          <a:xfrm>
            <a:off x="13825728" y="7817482"/>
            <a:ext cx="742861" cy="329184"/>
          </a:xfrm>
        </p:spPr>
        <p:txBody>
          <a:bodyPr/>
          <a:lstStyle>
            <a:extLst/>
          </a:lstStyle>
          <a:p>
            <a:fld id="{D2E57653-3E58-4892-A7ED-712530ACC680}" type="slidenum">
              <a:rPr kumimoji="0" lang="en-US" smtClean="0"/>
              <a:pPr/>
              <a:t>‹#›</a:t>
            </a:fld>
            <a:endParaRPr kumimoji="0"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731520" y="303862"/>
            <a:ext cx="13167360" cy="1371600"/>
          </a:xfrm>
        </p:spPr>
        <p:txBody>
          <a:bodyPr/>
          <a:lstStyle>
            <a:extLst/>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4" name="Élőláb helye 3"/>
          <p:cNvSpPr>
            <a:spLocks noGrp="1"/>
          </p:cNvSpPr>
          <p:nvPr>
            <p:ph type="ftr" sz="quarter" idx="11"/>
          </p:nvPr>
        </p:nvSpPr>
        <p:spPr/>
        <p:txBody>
          <a:bodyPr/>
          <a:lstStyle>
            <a:extLst/>
          </a:lstStyle>
          <a:p>
            <a:endParaRPr kumimoji="0" lang="en-US"/>
          </a:p>
        </p:txBody>
      </p:sp>
      <p:sp>
        <p:nvSpPr>
          <p:cNvPr id="5" name="Dia számának helye 4"/>
          <p:cNvSpPr>
            <a:spLocks noGrp="1"/>
          </p:cNvSpPr>
          <p:nvPr>
            <p:ph type="sldNum" sz="quarter" idx="12"/>
          </p:nvPr>
        </p:nvSpPr>
        <p:spPr/>
        <p:txBody>
          <a:bodyPr/>
          <a:lstStyle>
            <a:extLst/>
          </a:lstStyle>
          <a:p>
            <a:fld id="{D2E57653-3E58-4892-A7ED-712530ACC680}" type="slidenum">
              <a:rPr kumimoji="0" lang="en-US" smtClean="0"/>
              <a:pPr/>
              <a:t>‹#›</a:t>
            </a:fld>
            <a:endParaRPr kumimoji="0" lang="en-US"/>
          </a:p>
        </p:txBody>
      </p:sp>
      <p:sp>
        <p:nvSpPr>
          <p:cNvPr id="7" name="Téglalap 6"/>
          <p:cNvSpPr/>
          <p:nvPr/>
        </p:nvSpPr>
        <p:spPr>
          <a:xfrm>
            <a:off x="941427" y="1709506"/>
            <a:ext cx="12801600"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extLst/>
          </a:lstStyle>
          <a:p>
            <a:fld id="{B41ABA4E-CD72-497B-97AA-7213B3980F60}" type="datetimeFigureOut">
              <a:rPr lang="en-US" smtClean="0"/>
              <a:pPr/>
              <a:t>2/25/2026</a:t>
            </a:fld>
            <a:endParaRPr lang="en-US"/>
          </a:p>
        </p:txBody>
      </p:sp>
      <p:sp>
        <p:nvSpPr>
          <p:cNvPr id="3" name="Élőláb helye 2"/>
          <p:cNvSpPr>
            <a:spLocks noGrp="1"/>
          </p:cNvSpPr>
          <p:nvPr>
            <p:ph type="ftr" sz="quarter" idx="11"/>
          </p:nvPr>
        </p:nvSpPr>
        <p:spPr/>
        <p:txBody>
          <a:bodyPr/>
          <a:lstStyle>
            <a:extLst/>
          </a:lstStyle>
          <a:p>
            <a:endParaRPr kumimoji="0" lang="en-US"/>
          </a:p>
        </p:txBody>
      </p:sp>
      <p:sp>
        <p:nvSpPr>
          <p:cNvPr id="4" name="Dia számának helye 3"/>
          <p:cNvSpPr>
            <a:spLocks noGrp="1"/>
          </p:cNvSpPr>
          <p:nvPr>
            <p:ph type="sldNum" sz="quarter" idx="12"/>
          </p:nvPr>
        </p:nvSpPr>
        <p:spPr/>
        <p:txBody>
          <a:bodyPr/>
          <a:lstStyle>
            <a:extLst/>
          </a:lstStyle>
          <a:p>
            <a:fld id="{D2E57653-3E58-4892-A7ED-712530ACC680}" type="slidenum">
              <a:rPr kumimoji="0" lang="en-US" smtClean="0"/>
              <a:pPr/>
              <a:t>‹#›</a:t>
            </a:fld>
            <a:endParaRPr kumimoji="0"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bg>
      <p:bgRef idx="1001">
        <a:schemeClr val="bg2"/>
      </p:bgRef>
    </p:bg>
    <p:spTree>
      <p:nvGrpSpPr>
        <p:cNvPr id="1" name=""/>
        <p:cNvGrpSpPr/>
        <p:nvPr/>
      </p:nvGrpSpPr>
      <p:grpSpPr>
        <a:xfrm>
          <a:off x="0" y="0"/>
          <a:ext cx="0" cy="0"/>
          <a:chOff x="0" y="0"/>
          <a:chExt cx="0" cy="0"/>
        </a:xfrm>
      </p:grpSpPr>
      <p:sp>
        <p:nvSpPr>
          <p:cNvPr id="8" name="Téglalap 7"/>
          <p:cNvSpPr/>
          <p:nvPr/>
        </p:nvSpPr>
        <p:spPr>
          <a:xfrm>
            <a:off x="8092083" y="1269187"/>
            <a:ext cx="5998464" cy="10973"/>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
        <p:nvSpPr>
          <p:cNvPr id="2" name="Cím 1"/>
          <p:cNvSpPr>
            <a:spLocks noGrp="1"/>
          </p:cNvSpPr>
          <p:nvPr>
            <p:ph type="title"/>
          </p:nvPr>
        </p:nvSpPr>
        <p:spPr>
          <a:xfrm>
            <a:off x="7941018" y="365760"/>
            <a:ext cx="6291072" cy="914400"/>
          </a:xfrm>
        </p:spPr>
        <p:txBody>
          <a:bodyPr anchor="b"/>
          <a:lstStyle>
            <a:lvl1pPr marL="0" algn="r">
              <a:buNone/>
              <a:defRPr sz="2900" b="1"/>
            </a:lvl1pPr>
            <a:extLst/>
          </a:lstStyle>
          <a:p>
            <a:r>
              <a:rPr kumimoji="0" lang="hu-HU" smtClean="0"/>
              <a:t>Mintacím szerkesztése</a:t>
            </a:r>
            <a:endParaRPr kumimoji="0" lang="en-US"/>
          </a:p>
        </p:txBody>
      </p:sp>
      <p:sp>
        <p:nvSpPr>
          <p:cNvPr id="3" name="Szöveg helye 2"/>
          <p:cNvSpPr>
            <a:spLocks noGrp="1"/>
          </p:cNvSpPr>
          <p:nvPr>
            <p:ph type="body" idx="2"/>
          </p:nvPr>
        </p:nvSpPr>
        <p:spPr>
          <a:xfrm>
            <a:off x="7941018" y="1329072"/>
            <a:ext cx="6291072" cy="1280160"/>
          </a:xfrm>
        </p:spPr>
        <p:txBody>
          <a:bodyPr/>
          <a:lstStyle>
            <a:lvl1pPr marL="0" indent="0" algn="r">
              <a:spcBef>
                <a:spcPts val="0"/>
              </a:spcBef>
              <a:buNone/>
              <a:defRPr sz="2000"/>
            </a:lvl1pPr>
            <a:lvl2pPr>
              <a:buNone/>
              <a:defRPr sz="1700"/>
            </a:lvl2pPr>
            <a:lvl3pPr>
              <a:buNone/>
              <a:defRPr sz="1400"/>
            </a:lvl3pPr>
            <a:lvl4pPr>
              <a:buNone/>
              <a:defRPr sz="1300"/>
            </a:lvl4pPr>
            <a:lvl5pPr>
              <a:buNone/>
              <a:defRPr sz="1300"/>
            </a:lvl5pPr>
            <a:extLst/>
          </a:lstStyle>
          <a:p>
            <a:pPr lvl="0" eaLnBrk="1" latinLnBrk="0" hangingPunct="1"/>
            <a:r>
              <a:rPr kumimoji="0" lang="hu-HU" smtClean="0"/>
              <a:t>Mintaszöveg szerkesztése</a:t>
            </a:r>
          </a:p>
        </p:txBody>
      </p:sp>
      <p:sp>
        <p:nvSpPr>
          <p:cNvPr id="4" name="Tartalom helye 3"/>
          <p:cNvSpPr>
            <a:spLocks noGrp="1"/>
          </p:cNvSpPr>
          <p:nvPr>
            <p:ph sz="half" idx="1"/>
          </p:nvPr>
        </p:nvSpPr>
        <p:spPr>
          <a:xfrm>
            <a:off x="365760" y="2651760"/>
            <a:ext cx="13866330" cy="4773168"/>
          </a:xfrm>
        </p:spPr>
        <p:txBody>
          <a:bodyPr/>
          <a:lstStyle>
            <a:lvl1pPr marL="417991">
              <a:defRPr sz="4600"/>
            </a:lvl1pPr>
            <a:lvl2pPr marL="849043">
              <a:defRPr sz="4000"/>
            </a:lvl2pPr>
            <a:lvl3pPr marL="1175598">
              <a:defRPr sz="3400"/>
            </a:lvl3pPr>
            <a:lvl4pPr marL="1502153">
              <a:defRPr sz="2900"/>
            </a:lvl4pPr>
            <a:lvl5pPr marL="1802584">
              <a:defRPr sz="29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9" name="Dátum helye 8"/>
          <p:cNvSpPr>
            <a:spLocks noGrp="1"/>
          </p:cNvSpPr>
          <p:nvPr>
            <p:ph type="dt" sz="half" idx="10"/>
          </p:nvPr>
        </p:nvSpPr>
        <p:spPr>
          <a:xfrm>
            <a:off x="8900160" y="7816404"/>
            <a:ext cx="4803648" cy="329184"/>
          </a:xfrm>
        </p:spPr>
        <p:txBody>
          <a:bodyPr vert="horz" rtlCol="0"/>
          <a:lstStyle>
            <a:extLst/>
          </a:lstStyle>
          <a:p>
            <a:fld id="{B41ABA4E-CD72-497B-97AA-7213B3980F60}" type="datetimeFigureOut">
              <a:rPr lang="en-US" smtClean="0"/>
              <a:pPr/>
              <a:t>2/25/2026</a:t>
            </a:fld>
            <a:endParaRPr lang="en-US"/>
          </a:p>
        </p:txBody>
      </p:sp>
      <p:sp>
        <p:nvSpPr>
          <p:cNvPr id="10" name="Dia számának helye 9"/>
          <p:cNvSpPr>
            <a:spLocks noGrp="1"/>
          </p:cNvSpPr>
          <p:nvPr>
            <p:ph type="sldNum" sz="quarter" idx="11"/>
          </p:nvPr>
        </p:nvSpPr>
        <p:spPr>
          <a:xfrm>
            <a:off x="13822323" y="7816404"/>
            <a:ext cx="742861" cy="329184"/>
          </a:xfrm>
        </p:spPr>
        <p:txBody>
          <a:bodyPr vert="horz" rtlCol="0"/>
          <a:lstStyle>
            <a:lvl1pPr>
              <a:defRPr>
                <a:solidFill>
                  <a:schemeClr val="tx2">
                    <a:shade val="90000"/>
                  </a:schemeClr>
                </a:solidFill>
              </a:defRPr>
            </a:lvl1pPr>
            <a:extLst/>
          </a:lstStyle>
          <a:p>
            <a:fld id="{D2E57653-3E58-4892-A7ED-712530ACC680}" type="slidenum">
              <a:rPr kumimoji="0" lang="en-US" smtClean="0"/>
              <a:pPr/>
              <a:t>‹#›</a:t>
            </a:fld>
            <a:endParaRPr kumimoji="0" lang="en-US"/>
          </a:p>
        </p:txBody>
      </p:sp>
      <p:sp>
        <p:nvSpPr>
          <p:cNvPr id="11" name="Élőláb helye 10"/>
          <p:cNvSpPr>
            <a:spLocks noGrp="1"/>
          </p:cNvSpPr>
          <p:nvPr>
            <p:ph type="ftr" sz="quarter" idx="12"/>
          </p:nvPr>
        </p:nvSpPr>
        <p:spPr>
          <a:xfrm>
            <a:off x="2560320" y="7816404"/>
            <a:ext cx="6251942" cy="329184"/>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864709" y="5669280"/>
            <a:ext cx="8778240" cy="797443"/>
          </a:xfrm>
        </p:spPr>
        <p:txBody>
          <a:bodyPr anchor="b"/>
          <a:lstStyle>
            <a:lvl1pPr marL="0" algn="r">
              <a:buNone/>
              <a:defRPr sz="2900" b="1"/>
            </a:lvl1pPr>
            <a:extLst/>
          </a:lstStyle>
          <a:p>
            <a:r>
              <a:rPr kumimoji="0" lang="hu-HU" smtClean="0"/>
              <a:t>Mintacím szerkesztése</a:t>
            </a:r>
            <a:endParaRPr kumimoji="0" lang="en-US"/>
          </a:p>
        </p:txBody>
      </p:sp>
      <p:sp>
        <p:nvSpPr>
          <p:cNvPr id="4" name="Szöveg helye 3"/>
          <p:cNvSpPr>
            <a:spLocks noGrp="1"/>
          </p:cNvSpPr>
          <p:nvPr>
            <p:ph type="body" sz="half" idx="2"/>
          </p:nvPr>
        </p:nvSpPr>
        <p:spPr>
          <a:xfrm>
            <a:off x="4864709" y="6466724"/>
            <a:ext cx="8778240" cy="1094706"/>
          </a:xfrm>
        </p:spPr>
        <p:txBody>
          <a:bodyPr/>
          <a:lstStyle>
            <a:lvl1pPr marL="0" indent="0" algn="r">
              <a:spcBef>
                <a:spcPts val="0"/>
              </a:spcBef>
              <a:buNone/>
              <a:defRPr sz="2000"/>
            </a:lvl1pPr>
            <a:lvl2pPr>
              <a:defRPr sz="1700"/>
            </a:lvl2pPr>
            <a:lvl3pPr>
              <a:defRPr sz="1400"/>
            </a:lvl3pPr>
            <a:lvl4pPr>
              <a:defRPr sz="1300"/>
            </a:lvl4pPr>
            <a:lvl5pPr>
              <a:defRPr sz="1300"/>
            </a:lvl5pPr>
            <a:extLst/>
          </a:lstStyle>
          <a:p>
            <a:pPr lvl="0" eaLnBrk="1" latinLnBrk="0" hangingPunct="1"/>
            <a:r>
              <a:rPr kumimoji="0" lang="hu-HU" smtClean="0"/>
              <a:t>Mintaszöveg szerkesztése</a:t>
            </a:r>
          </a:p>
        </p:txBody>
      </p:sp>
      <p:sp>
        <p:nvSpPr>
          <p:cNvPr id="13" name="Kép helye 12"/>
          <p:cNvSpPr>
            <a:spLocks noGrp="1"/>
          </p:cNvSpPr>
          <p:nvPr>
            <p:ph type="pic" idx="1"/>
          </p:nvPr>
        </p:nvSpPr>
        <p:spPr>
          <a:xfrm>
            <a:off x="487680" y="299837"/>
            <a:ext cx="13655040" cy="521208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4600"/>
            </a:lvl1pPr>
            <a:extLst/>
          </a:lstStyle>
          <a:p>
            <a:pPr marL="0" algn="l" rtl="0" eaLnBrk="1" latinLnBrk="0" hangingPunct="1"/>
            <a:r>
              <a:rPr kumimoji="0" lang="hu-HU" smtClean="0">
                <a:solidFill>
                  <a:schemeClr val="lt1"/>
                </a:solidFill>
                <a:latin typeface="+mn-lt"/>
                <a:ea typeface="+mn-ea"/>
                <a:cs typeface="+mn-cs"/>
              </a:rPr>
              <a:t>Kép beszúrásához kattintson az ikonra</a:t>
            </a:r>
            <a:endParaRPr kumimoji="0" lang="en-US" dirty="0">
              <a:solidFill>
                <a:schemeClr val="lt1"/>
              </a:solidFill>
              <a:latin typeface="+mn-lt"/>
              <a:ea typeface="+mn-ea"/>
              <a:cs typeface="+mn-cs"/>
            </a:endParaRPr>
          </a:p>
        </p:txBody>
      </p:sp>
      <p:sp>
        <p:nvSpPr>
          <p:cNvPr id="8" name="Dátum helye 7"/>
          <p:cNvSpPr>
            <a:spLocks noGrp="1"/>
          </p:cNvSpPr>
          <p:nvPr>
            <p:ph type="dt" sz="half" idx="10"/>
          </p:nvPr>
        </p:nvSpPr>
        <p:spPr>
          <a:xfrm>
            <a:off x="8900160" y="7810805"/>
            <a:ext cx="4803648" cy="329184"/>
          </a:xfrm>
        </p:spPr>
        <p:txBody>
          <a:bodyPr vert="horz" rtlCol="0"/>
          <a:lstStyle>
            <a:extLst/>
          </a:lstStyle>
          <a:p>
            <a:fld id="{B41ABA4E-CD72-497B-97AA-7213B3980F60}" type="datetimeFigureOut">
              <a:rPr lang="en-US" smtClean="0"/>
              <a:pPr/>
              <a:t>2/25/2026</a:t>
            </a:fld>
            <a:endParaRPr lang="en-US"/>
          </a:p>
        </p:txBody>
      </p:sp>
      <p:sp>
        <p:nvSpPr>
          <p:cNvPr id="9" name="Dia számának helye 8"/>
          <p:cNvSpPr>
            <a:spLocks noGrp="1"/>
          </p:cNvSpPr>
          <p:nvPr>
            <p:ph type="sldNum" sz="quarter" idx="11"/>
          </p:nvPr>
        </p:nvSpPr>
        <p:spPr>
          <a:xfrm>
            <a:off x="13822323" y="7810805"/>
            <a:ext cx="742861" cy="329184"/>
          </a:xfrm>
        </p:spPr>
        <p:txBody>
          <a:bodyPr vert="horz" rtlCol="0"/>
          <a:lstStyle>
            <a:lvl1pPr>
              <a:defRPr>
                <a:solidFill>
                  <a:schemeClr val="tx2">
                    <a:shade val="90000"/>
                  </a:schemeClr>
                </a:solidFill>
              </a:defRPr>
            </a:lvl1pPr>
            <a:extLst/>
          </a:lstStyle>
          <a:p>
            <a:fld id="{D2E57653-3E58-4892-A7ED-712530ACC680}" type="slidenum">
              <a:rPr kumimoji="0" lang="en-US" smtClean="0"/>
              <a:pPr/>
              <a:t>‹#›</a:t>
            </a:fld>
            <a:endParaRPr kumimoji="0" lang="en-US"/>
          </a:p>
        </p:txBody>
      </p:sp>
      <p:sp>
        <p:nvSpPr>
          <p:cNvPr id="10" name="Élőláb helye 9"/>
          <p:cNvSpPr>
            <a:spLocks noGrp="1"/>
          </p:cNvSpPr>
          <p:nvPr>
            <p:ph type="ftr" sz="quarter" idx="12"/>
          </p:nvPr>
        </p:nvSpPr>
        <p:spPr>
          <a:xfrm>
            <a:off x="2560320" y="7810805"/>
            <a:ext cx="6251942" cy="329184"/>
          </a:xfrm>
        </p:spPr>
        <p:txBody>
          <a:bodyPr vert="horz" rtlCol="0"/>
          <a:lstStyle>
            <a:extLst/>
          </a:lstStyle>
          <a:p>
            <a:endParaRPr kumimoji="0"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Átellenes sarkain kerekített téglalap 6"/>
          <p:cNvSpPr/>
          <p:nvPr/>
        </p:nvSpPr>
        <p:spPr>
          <a:xfrm>
            <a:off x="263347" y="176502"/>
            <a:ext cx="14097354" cy="7878470"/>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
        <p:nvSpPr>
          <p:cNvPr id="3" name="Élőláb helye 2"/>
          <p:cNvSpPr>
            <a:spLocks noGrp="1"/>
          </p:cNvSpPr>
          <p:nvPr>
            <p:ph type="ftr" sz="quarter" idx="3"/>
          </p:nvPr>
        </p:nvSpPr>
        <p:spPr>
          <a:xfrm>
            <a:off x="2072640" y="7680960"/>
            <a:ext cx="6739622" cy="329184"/>
          </a:xfrm>
          <a:prstGeom prst="rect">
            <a:avLst/>
          </a:prstGeom>
        </p:spPr>
        <p:txBody>
          <a:bodyPr lIns="130622" tIns="65311" rIns="130622" bIns="65311"/>
          <a:lstStyle>
            <a:lvl1pPr algn="r" eaLnBrk="1" latinLnBrk="0" hangingPunct="1">
              <a:defRPr kumimoji="0" sz="1900">
                <a:solidFill>
                  <a:schemeClr val="bg2">
                    <a:tint val="60000"/>
                    <a:satMod val="155000"/>
                  </a:schemeClr>
                </a:solidFill>
              </a:defRPr>
            </a:lvl1pPr>
            <a:extLst/>
          </a:lstStyle>
          <a:p>
            <a:endParaRPr kumimoji="0" lang="en-US"/>
          </a:p>
        </p:txBody>
      </p:sp>
      <p:sp>
        <p:nvSpPr>
          <p:cNvPr id="14" name="Dátum helye 13"/>
          <p:cNvSpPr>
            <a:spLocks noGrp="1"/>
          </p:cNvSpPr>
          <p:nvPr>
            <p:ph type="dt" sz="half" idx="2"/>
          </p:nvPr>
        </p:nvSpPr>
        <p:spPr>
          <a:xfrm>
            <a:off x="8900160" y="7680960"/>
            <a:ext cx="4803648" cy="329184"/>
          </a:xfrm>
          <a:prstGeom prst="rect">
            <a:avLst/>
          </a:prstGeom>
        </p:spPr>
        <p:txBody>
          <a:bodyPr lIns="130622" tIns="65311" rIns="130622" bIns="65311"/>
          <a:lstStyle>
            <a:lvl1pPr algn="l" eaLnBrk="1" latinLnBrk="0" hangingPunct="1">
              <a:defRPr kumimoji="0" sz="1900">
                <a:solidFill>
                  <a:schemeClr val="bg2">
                    <a:tint val="60000"/>
                    <a:satMod val="155000"/>
                  </a:schemeClr>
                </a:solidFill>
              </a:defRPr>
            </a:lvl1pPr>
            <a:extLst/>
          </a:lstStyle>
          <a:p>
            <a:fld id="{B41ABA4E-CD72-497B-97AA-7213B3980F60}" type="datetimeFigureOut">
              <a:rPr lang="en-US" smtClean="0"/>
              <a:pPr/>
              <a:t>2/25/2026</a:t>
            </a:fld>
            <a:endParaRPr lang="en-US"/>
          </a:p>
        </p:txBody>
      </p:sp>
      <p:sp>
        <p:nvSpPr>
          <p:cNvPr id="23" name="Dia számának helye 22"/>
          <p:cNvSpPr>
            <a:spLocks noGrp="1"/>
          </p:cNvSpPr>
          <p:nvPr>
            <p:ph type="sldNum" sz="quarter" idx="4"/>
          </p:nvPr>
        </p:nvSpPr>
        <p:spPr>
          <a:xfrm>
            <a:off x="13822323" y="7817482"/>
            <a:ext cx="742861" cy="329184"/>
          </a:xfrm>
          <a:prstGeom prst="rect">
            <a:avLst/>
          </a:prstGeom>
        </p:spPr>
        <p:txBody>
          <a:bodyPr lIns="130622" tIns="65311" rIns="130622" bIns="65311" anchor="ctr"/>
          <a:lstStyle>
            <a:lvl1pPr algn="r" eaLnBrk="1" latinLnBrk="0" hangingPunct="1">
              <a:defRPr kumimoji="0" sz="2300">
                <a:solidFill>
                  <a:schemeClr val="tx2">
                    <a:shade val="90000"/>
                  </a:schemeClr>
                </a:solidFill>
                <a:effectLst/>
              </a:defRPr>
            </a:lvl1pPr>
            <a:extLst/>
          </a:lstStyle>
          <a:p>
            <a:fld id="{D2E57653-3E58-4892-A7ED-712530ACC680}" type="slidenum">
              <a:rPr kumimoji="0" lang="en-US" smtClean="0"/>
              <a:pPr/>
              <a:t>‹#›</a:t>
            </a:fld>
            <a:endParaRPr kumimoji="0" lang="en-US"/>
          </a:p>
        </p:txBody>
      </p:sp>
      <p:sp>
        <p:nvSpPr>
          <p:cNvPr id="22" name="Cím helye 21"/>
          <p:cNvSpPr>
            <a:spLocks noGrp="1"/>
          </p:cNvSpPr>
          <p:nvPr>
            <p:ph type="title"/>
          </p:nvPr>
        </p:nvSpPr>
        <p:spPr>
          <a:xfrm>
            <a:off x="731520" y="304243"/>
            <a:ext cx="13167360" cy="1371600"/>
          </a:xfrm>
          <a:prstGeom prst="rect">
            <a:avLst/>
          </a:prstGeom>
        </p:spPr>
        <p:txBody>
          <a:bodyPr lIns="130622" tIns="65311" rIns="130622" bIns="65311" anchor="b">
            <a:normAutofit/>
            <a:scene3d>
              <a:camera prst="orthographicFront"/>
              <a:lightRig rig="soft" dir="t">
                <a:rot lat="0" lon="0" rev="2400000"/>
              </a:lightRig>
            </a:scene3d>
            <a:sp3d>
              <a:bevelT w="19050" h="12700"/>
            </a:sp3d>
          </a:bodyPr>
          <a:lstStyle>
            <a:extLst/>
          </a:lstStyle>
          <a:p>
            <a:r>
              <a:rPr kumimoji="0" lang="hu-HU" smtClean="0"/>
              <a:t>Mintacím szerkesztése</a:t>
            </a:r>
            <a:endParaRPr kumimoji="0" lang="en-US"/>
          </a:p>
        </p:txBody>
      </p:sp>
      <p:sp>
        <p:nvSpPr>
          <p:cNvPr id="13" name="Szöveg helye 12"/>
          <p:cNvSpPr>
            <a:spLocks noGrp="1"/>
          </p:cNvSpPr>
          <p:nvPr>
            <p:ph type="body" idx="1"/>
          </p:nvPr>
        </p:nvSpPr>
        <p:spPr>
          <a:xfrm>
            <a:off x="731520" y="1975484"/>
            <a:ext cx="13167360" cy="5431536"/>
          </a:xfrm>
          <a:prstGeom prst="rect">
            <a:avLst/>
          </a:prstGeom>
        </p:spPr>
        <p:txBody>
          <a:bodyPr lIns="130622" tIns="65311" rIns="130622" bIns="65311">
            <a:normAutofit/>
          </a:bodyPr>
          <a:lstStyle>
            <a:extLst/>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Tree>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900" r:id="rId21"/>
    <p:sldLayoutId id="2147483901" r:id="rId22"/>
  </p:sldLayoutIdLst>
  <p:hf sldNum="0" hdr="0" ftr="0" dt="0"/>
  <p:txStyles>
    <p:titleStyle>
      <a:lvl1pPr marL="78373" algn="r" rtl="0" eaLnBrk="1" latinLnBrk="0" hangingPunct="1">
        <a:spcBef>
          <a:spcPct val="0"/>
        </a:spcBef>
        <a:buNone/>
        <a:defRPr kumimoji="0" sz="6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417265" indent="-417265" algn="l" rtl="0" eaLnBrk="1" latinLnBrk="0" hangingPunct="1">
        <a:spcBef>
          <a:spcPts val="0"/>
        </a:spcBef>
        <a:buClr>
          <a:schemeClr val="accent1"/>
        </a:buClr>
        <a:buSzPct val="70000"/>
        <a:buFont typeface="Wingdings 2"/>
        <a:buChar char=""/>
        <a:defRPr kumimoji="0" sz="4600" kern="1200">
          <a:solidFill>
            <a:schemeClr val="tx1"/>
          </a:solidFill>
          <a:latin typeface="+mn-lt"/>
          <a:ea typeface="+mn-ea"/>
          <a:cs typeface="+mn-cs"/>
        </a:defRPr>
      </a:lvl1pPr>
      <a:lvl2pPr marL="914354" indent="-326555" algn="l" rtl="0" eaLnBrk="1" latinLnBrk="0" hangingPunct="1">
        <a:spcBef>
          <a:spcPts val="571"/>
        </a:spcBef>
        <a:buClr>
          <a:schemeClr val="accent2"/>
        </a:buClr>
        <a:buSzPct val="90000"/>
        <a:buFontTx/>
        <a:buChar char="•"/>
        <a:defRPr kumimoji="0" sz="3700" kern="1200">
          <a:solidFill>
            <a:schemeClr val="tx1"/>
          </a:solidFill>
          <a:latin typeface="+mn-lt"/>
          <a:ea typeface="+mn-ea"/>
          <a:cs typeface="+mn-cs"/>
        </a:defRPr>
      </a:lvl2pPr>
      <a:lvl3pPr marL="1175598" indent="-274306" algn="l" rtl="0" eaLnBrk="1" latinLnBrk="0" hangingPunct="1">
        <a:spcBef>
          <a:spcPts val="571"/>
        </a:spcBef>
        <a:buClr>
          <a:schemeClr val="accent3"/>
        </a:buClr>
        <a:buSzPct val="100000"/>
        <a:buFont typeface="Wingdings 2"/>
        <a:buChar char=""/>
        <a:defRPr kumimoji="0" sz="3300" kern="1200">
          <a:solidFill>
            <a:schemeClr val="tx1"/>
          </a:solidFill>
          <a:latin typeface="+mn-lt"/>
          <a:ea typeface="+mn-ea"/>
          <a:cs typeface="+mn-cs"/>
        </a:defRPr>
      </a:lvl3pPr>
      <a:lvl4pPr marL="1436842" indent="-261244" algn="l" rtl="0" eaLnBrk="1" latinLnBrk="0" hangingPunct="1">
        <a:spcBef>
          <a:spcPts val="571"/>
        </a:spcBef>
        <a:buClr>
          <a:schemeClr val="accent3"/>
        </a:buClr>
        <a:buSzPct val="100000"/>
        <a:buFont typeface="Wingdings 2"/>
        <a:buChar char=""/>
        <a:defRPr kumimoji="0" sz="2900" kern="1200">
          <a:solidFill>
            <a:schemeClr val="tx1"/>
          </a:solidFill>
          <a:latin typeface="+mn-lt"/>
          <a:ea typeface="+mn-ea"/>
          <a:cs typeface="+mn-cs"/>
        </a:defRPr>
      </a:lvl4pPr>
      <a:lvl5pPr marL="1698087" indent="-261244" algn="l" rtl="0" eaLnBrk="1" latinLnBrk="0" hangingPunct="1">
        <a:spcBef>
          <a:spcPts val="571"/>
        </a:spcBef>
        <a:buClr>
          <a:schemeClr val="accent3"/>
        </a:buClr>
        <a:buSzPct val="100000"/>
        <a:buFont typeface="Wingdings 2"/>
        <a:buChar char=""/>
        <a:defRPr kumimoji="0" sz="2700" kern="1200">
          <a:solidFill>
            <a:schemeClr val="tx1"/>
          </a:solidFill>
          <a:latin typeface="+mn-lt"/>
          <a:ea typeface="+mn-ea"/>
          <a:cs typeface="+mn-cs"/>
        </a:defRPr>
      </a:lvl5pPr>
      <a:lvl6pPr marL="1959331" indent="-248182" algn="l" rtl="0" eaLnBrk="1" latinLnBrk="0" hangingPunct="1">
        <a:spcBef>
          <a:spcPts val="571"/>
        </a:spcBef>
        <a:buClr>
          <a:schemeClr val="accent4"/>
        </a:buClr>
        <a:buFont typeface="Wingdings 2"/>
        <a:buChar char=""/>
        <a:defRPr kumimoji="0" sz="2600" kern="1200" baseline="0">
          <a:solidFill>
            <a:schemeClr val="tx1"/>
          </a:solidFill>
          <a:latin typeface="+mn-lt"/>
          <a:ea typeface="+mn-ea"/>
          <a:cs typeface="+mn-cs"/>
        </a:defRPr>
      </a:lvl6pPr>
      <a:lvl7pPr marL="2220575" indent="-248182" algn="l" rtl="0" eaLnBrk="1" latinLnBrk="0" hangingPunct="1">
        <a:spcBef>
          <a:spcPts val="571"/>
        </a:spcBef>
        <a:buClr>
          <a:schemeClr val="accent4"/>
        </a:buClr>
        <a:buFont typeface="Wingdings 2"/>
        <a:buChar char=""/>
        <a:defRPr kumimoji="0" sz="2300" kern="1200" baseline="0">
          <a:solidFill>
            <a:schemeClr val="tx1"/>
          </a:solidFill>
          <a:latin typeface="+mn-lt"/>
          <a:ea typeface="+mn-ea"/>
          <a:cs typeface="+mn-cs"/>
        </a:defRPr>
      </a:lvl7pPr>
      <a:lvl8pPr marL="2481819" indent="-248182" algn="l" rtl="0" eaLnBrk="1" latinLnBrk="0" hangingPunct="1">
        <a:spcBef>
          <a:spcPts val="571"/>
        </a:spcBef>
        <a:buClr>
          <a:schemeClr val="accent4"/>
        </a:buClr>
        <a:buFont typeface="Wingdings 2"/>
        <a:buChar char=""/>
        <a:defRPr kumimoji="0" sz="2300" kern="1200" baseline="0">
          <a:solidFill>
            <a:schemeClr val="tx1"/>
          </a:solidFill>
          <a:latin typeface="+mn-lt"/>
          <a:ea typeface="+mn-ea"/>
          <a:cs typeface="+mn-cs"/>
        </a:defRPr>
      </a:lvl8pPr>
      <a:lvl9pPr marL="2743063" indent="-248182" algn="l" rtl="0" eaLnBrk="1" latinLnBrk="0" hangingPunct="1">
        <a:spcBef>
          <a:spcPts val="571"/>
        </a:spcBef>
        <a:buClr>
          <a:schemeClr val="accent4"/>
        </a:buClr>
        <a:buFont typeface="Wingdings 2"/>
        <a:buChar char=""/>
        <a:defRPr kumimoji="0" sz="23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53110" algn="l" rtl="0" eaLnBrk="1" latinLnBrk="0" hangingPunct="1">
        <a:defRPr kumimoji="0" kern="1200">
          <a:solidFill>
            <a:schemeClr val="tx1"/>
          </a:solidFill>
          <a:latin typeface="+mn-lt"/>
          <a:ea typeface="+mn-ea"/>
          <a:cs typeface="+mn-cs"/>
        </a:defRPr>
      </a:lvl2pPr>
      <a:lvl3pPr marL="1306220" algn="l" rtl="0" eaLnBrk="1" latinLnBrk="0" hangingPunct="1">
        <a:defRPr kumimoji="0" kern="1200">
          <a:solidFill>
            <a:schemeClr val="tx1"/>
          </a:solidFill>
          <a:latin typeface="+mn-lt"/>
          <a:ea typeface="+mn-ea"/>
          <a:cs typeface="+mn-cs"/>
        </a:defRPr>
      </a:lvl3pPr>
      <a:lvl4pPr marL="1959331" algn="l" rtl="0" eaLnBrk="1" latinLnBrk="0" hangingPunct="1">
        <a:defRPr kumimoji="0" kern="1200">
          <a:solidFill>
            <a:schemeClr val="tx1"/>
          </a:solidFill>
          <a:latin typeface="+mn-lt"/>
          <a:ea typeface="+mn-ea"/>
          <a:cs typeface="+mn-cs"/>
        </a:defRPr>
      </a:lvl4pPr>
      <a:lvl5pPr marL="2612441" algn="l" rtl="0" eaLnBrk="1" latinLnBrk="0" hangingPunct="1">
        <a:defRPr kumimoji="0" kern="1200">
          <a:solidFill>
            <a:schemeClr val="tx1"/>
          </a:solidFill>
          <a:latin typeface="+mn-lt"/>
          <a:ea typeface="+mn-ea"/>
          <a:cs typeface="+mn-cs"/>
        </a:defRPr>
      </a:lvl5pPr>
      <a:lvl6pPr marL="3265551" algn="l" rtl="0" eaLnBrk="1" latinLnBrk="0" hangingPunct="1">
        <a:defRPr kumimoji="0" kern="1200">
          <a:solidFill>
            <a:schemeClr val="tx1"/>
          </a:solidFill>
          <a:latin typeface="+mn-lt"/>
          <a:ea typeface="+mn-ea"/>
          <a:cs typeface="+mn-cs"/>
        </a:defRPr>
      </a:lvl6pPr>
      <a:lvl7pPr marL="3918661" algn="l" rtl="0" eaLnBrk="1" latinLnBrk="0" hangingPunct="1">
        <a:defRPr kumimoji="0" kern="1200">
          <a:solidFill>
            <a:schemeClr val="tx1"/>
          </a:solidFill>
          <a:latin typeface="+mn-lt"/>
          <a:ea typeface="+mn-ea"/>
          <a:cs typeface="+mn-cs"/>
        </a:defRPr>
      </a:lvl7pPr>
      <a:lvl8pPr marL="4571771" algn="l" rtl="0" eaLnBrk="1" latinLnBrk="0" hangingPunct="1">
        <a:defRPr kumimoji="0" kern="1200">
          <a:solidFill>
            <a:schemeClr val="tx1"/>
          </a:solidFill>
          <a:latin typeface="+mn-lt"/>
          <a:ea typeface="+mn-ea"/>
          <a:cs typeface="+mn-cs"/>
        </a:defRPr>
      </a:lvl8pPr>
      <a:lvl9pPr marL="5224882"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gradFill rotWithShape="1">
          <a:gsLst>
            <a:gs pos="0">
              <a:schemeClr val="bg2">
                <a:tint val="93000"/>
                <a:satMod val="150000"/>
                <a:shade val="98000"/>
                <a:lumMod val="102000"/>
              </a:schemeClr>
            </a:gs>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73394" y="574157"/>
            <a:ext cx="4813005" cy="7219507"/>
          </a:xfrm>
          <a:prstGeom prst="rect">
            <a:avLst/>
          </a:prstGeom>
        </p:spPr>
      </p:pic>
      <p:sp>
        <p:nvSpPr>
          <p:cNvPr id="3" name="Text 0"/>
          <p:cNvSpPr/>
          <p:nvPr/>
        </p:nvSpPr>
        <p:spPr>
          <a:xfrm>
            <a:off x="6350436" y="2052085"/>
            <a:ext cx="7727071" cy="1392868"/>
          </a:xfrm>
          <a:prstGeom prst="rect">
            <a:avLst/>
          </a:prstGeom>
          <a:solidFill>
            <a:srgbClr val="92D050"/>
          </a:solidFill>
          <a:ln/>
        </p:spPr>
        <p:txBody>
          <a:bodyPr wrap="none" lIns="0" tIns="0" rIns="0" bIns="0" rtlCol="0" anchor="t"/>
          <a:lstStyle/>
          <a:p>
            <a:pPr>
              <a:lnSpc>
                <a:spcPts val="4850"/>
              </a:lnSpc>
            </a:pPr>
            <a:endParaRPr lang="hu-HU" sz="7100" b="1" dirty="0" smtClean="0">
              <a:solidFill>
                <a:schemeClr val="accent1">
                  <a:lumMod val="50000"/>
                </a:schemeClr>
              </a:solidFill>
              <a:latin typeface="Bookman Old Style" pitchFamily="18" charset="0"/>
              <a:ea typeface="Syne Extra Bold" pitchFamily="34" charset="-122"/>
              <a:cs typeface="Syne Extra Bold" pitchFamily="34" charset="-120"/>
            </a:endParaRPr>
          </a:p>
          <a:p>
            <a:pPr>
              <a:lnSpc>
                <a:spcPts val="4850"/>
              </a:lnSpc>
            </a:pPr>
            <a:r>
              <a:rPr lang="en-US" sz="7100" b="1" dirty="0" smtClean="0">
                <a:solidFill>
                  <a:schemeClr val="accent1">
                    <a:lumMod val="50000"/>
                  </a:schemeClr>
                </a:solidFill>
                <a:latin typeface="Bookman Old Style" pitchFamily="18" charset="0"/>
                <a:ea typeface="Syne Extra Bold" pitchFamily="34" charset="-122"/>
                <a:cs typeface="Syne Extra Bold" pitchFamily="34" charset="-120"/>
              </a:rPr>
              <a:t>LÉLEK-Program</a:t>
            </a:r>
            <a:endParaRPr lang="en-US" sz="7100" dirty="0">
              <a:solidFill>
                <a:schemeClr val="accent1">
                  <a:lumMod val="50000"/>
                </a:schemeClr>
              </a:solidFill>
              <a:latin typeface="Bookman Old Style" pitchFamily="18" charset="0"/>
            </a:endParaRPr>
          </a:p>
        </p:txBody>
      </p:sp>
      <p:sp>
        <p:nvSpPr>
          <p:cNvPr id="4" name="Text 1"/>
          <p:cNvSpPr/>
          <p:nvPr/>
        </p:nvSpPr>
        <p:spPr>
          <a:xfrm>
            <a:off x="6350439" y="3975854"/>
            <a:ext cx="7415926" cy="493752"/>
          </a:xfrm>
          <a:prstGeom prst="rect">
            <a:avLst/>
          </a:prstGeom>
          <a:noFill/>
          <a:ln/>
        </p:spPr>
        <p:txBody>
          <a:bodyPr wrap="none" lIns="0" tIns="0" rIns="0" bIns="0" rtlCol="0" anchor="t"/>
          <a:lstStyle/>
          <a:p>
            <a:pPr algn="ctr">
              <a:lnSpc>
                <a:spcPts val="3850"/>
              </a:lnSpc>
            </a:pPr>
            <a:r>
              <a:rPr lang="en-US" sz="3100" b="1" dirty="0" err="1">
                <a:solidFill>
                  <a:schemeClr val="accent5">
                    <a:lumMod val="60000"/>
                    <a:lumOff val="40000"/>
                  </a:schemeClr>
                </a:solidFill>
                <a:latin typeface="Bookman Old Style" pitchFamily="18" charset="0"/>
                <a:ea typeface="Syne" pitchFamily="34" charset="-122"/>
                <a:cs typeface="Syne" pitchFamily="34" charset="-120"/>
              </a:rPr>
              <a:t>Bemutatkozás</a:t>
            </a:r>
            <a:r>
              <a:rPr lang="en-US" sz="3100" b="1" dirty="0">
                <a:solidFill>
                  <a:schemeClr val="accent5">
                    <a:lumMod val="60000"/>
                    <a:lumOff val="40000"/>
                  </a:schemeClr>
                </a:solidFill>
                <a:latin typeface="Bookman Old Style" pitchFamily="18" charset="0"/>
                <a:ea typeface="Syne" pitchFamily="34" charset="-122"/>
                <a:cs typeface="Syne" pitchFamily="34" charset="-120"/>
              </a:rPr>
              <a:t> </a:t>
            </a:r>
            <a:r>
              <a:rPr lang="hu-HU" sz="3100" b="1" dirty="0" smtClean="0">
                <a:solidFill>
                  <a:schemeClr val="accent5">
                    <a:lumMod val="60000"/>
                    <a:lumOff val="40000"/>
                  </a:schemeClr>
                </a:solidFill>
                <a:latin typeface="Bookman Old Style" pitchFamily="18" charset="0"/>
                <a:ea typeface="Syne" pitchFamily="34" charset="-122"/>
                <a:cs typeface="Syne" pitchFamily="34" charset="-120"/>
              </a:rPr>
              <a:t> </a:t>
            </a:r>
            <a:r>
              <a:rPr lang="en-US" sz="3100" b="1" dirty="0" err="1" smtClean="0">
                <a:solidFill>
                  <a:schemeClr val="accent5">
                    <a:lumMod val="60000"/>
                    <a:lumOff val="40000"/>
                  </a:schemeClr>
                </a:solidFill>
                <a:latin typeface="Bookman Old Style" pitchFamily="18" charset="0"/>
                <a:ea typeface="Syne" pitchFamily="34" charset="-122"/>
                <a:cs typeface="Syne" pitchFamily="34" charset="-120"/>
              </a:rPr>
              <a:t>és</a:t>
            </a:r>
            <a:r>
              <a:rPr lang="en-US" sz="3100" b="1" dirty="0" smtClean="0">
                <a:solidFill>
                  <a:schemeClr val="accent5">
                    <a:lumMod val="60000"/>
                    <a:lumOff val="40000"/>
                  </a:schemeClr>
                </a:solidFill>
                <a:latin typeface="Bookman Old Style" pitchFamily="18" charset="0"/>
                <a:ea typeface="Syne" pitchFamily="34" charset="-122"/>
                <a:cs typeface="Syne" pitchFamily="34" charset="-120"/>
              </a:rPr>
              <a:t> </a:t>
            </a:r>
            <a:endParaRPr lang="en-US" sz="3100" dirty="0">
              <a:solidFill>
                <a:schemeClr val="accent5">
                  <a:lumMod val="60000"/>
                  <a:lumOff val="40000"/>
                </a:schemeClr>
              </a:solidFill>
              <a:latin typeface="Bookman Old Style" pitchFamily="18" charset="0"/>
            </a:endParaRPr>
          </a:p>
        </p:txBody>
      </p:sp>
      <p:sp>
        <p:nvSpPr>
          <p:cNvPr id="5" name="Text 2"/>
          <p:cNvSpPr/>
          <p:nvPr/>
        </p:nvSpPr>
        <p:spPr>
          <a:xfrm>
            <a:off x="6350439" y="4747260"/>
            <a:ext cx="7415926" cy="493752"/>
          </a:xfrm>
          <a:prstGeom prst="rect">
            <a:avLst/>
          </a:prstGeom>
          <a:noFill/>
          <a:ln/>
        </p:spPr>
        <p:txBody>
          <a:bodyPr wrap="none" lIns="0" tIns="0" rIns="0" bIns="0" rtlCol="0" anchor="t"/>
          <a:lstStyle/>
          <a:p>
            <a:pPr algn="ctr">
              <a:lnSpc>
                <a:spcPts val="3850"/>
              </a:lnSpc>
            </a:pPr>
            <a:r>
              <a:rPr lang="en-US" sz="3100" b="1" dirty="0">
                <a:solidFill>
                  <a:schemeClr val="accent5">
                    <a:lumMod val="60000"/>
                    <a:lumOff val="40000"/>
                  </a:schemeClr>
                </a:solidFill>
                <a:latin typeface="Bookman Old Style" pitchFamily="18" charset="0"/>
                <a:ea typeface="Syne" pitchFamily="34" charset="-122"/>
                <a:cs typeface="Syne" pitchFamily="34" charset="-120"/>
              </a:rPr>
              <a:t>2025 gyermekvédelmi szempontból</a:t>
            </a:r>
            <a:r>
              <a:rPr lang="en-US" sz="3100" dirty="0">
                <a:solidFill>
                  <a:schemeClr val="accent5">
                    <a:lumMod val="60000"/>
                    <a:lumOff val="40000"/>
                  </a:schemeClr>
                </a:solidFill>
                <a:latin typeface="Bookman Old Style" pitchFamily="18" charset="0"/>
                <a:ea typeface="Syne" pitchFamily="34" charset="-122"/>
                <a:cs typeface="Syne" pitchFamily="34" charset="-120"/>
              </a:rPr>
              <a:t> </a:t>
            </a:r>
            <a:endParaRPr lang="en-US" sz="3100" dirty="0">
              <a:solidFill>
                <a:schemeClr val="accent5">
                  <a:lumMod val="60000"/>
                  <a:lumOff val="40000"/>
                </a:schemeClr>
              </a:solidFill>
              <a:latin typeface="Bookman Old Style" pitchFamily="18" charset="0"/>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www.emag.hu/blog/wp-content/uploads/2020/10/donation2.jpg"/>
          <p:cNvPicPr>
            <a:picLocks noChangeAspect="1" noChangeArrowheads="1"/>
          </p:cNvPicPr>
          <p:nvPr/>
        </p:nvPicPr>
        <p:blipFill>
          <a:blip r:embed="rId2"/>
          <a:srcRect/>
          <a:stretch>
            <a:fillRect/>
          </a:stretch>
        </p:blipFill>
        <p:spPr bwMode="auto">
          <a:xfrm>
            <a:off x="11187843" y="542260"/>
            <a:ext cx="2924054" cy="7070652"/>
          </a:xfrm>
          <a:prstGeom prst="rect">
            <a:avLst/>
          </a:prstGeom>
          <a:noFill/>
        </p:spPr>
      </p:pic>
      <p:sp>
        <p:nvSpPr>
          <p:cNvPr id="7" name="Téglalap 6"/>
          <p:cNvSpPr/>
          <p:nvPr/>
        </p:nvSpPr>
        <p:spPr>
          <a:xfrm>
            <a:off x="446568" y="297712"/>
            <a:ext cx="10132828" cy="7986802"/>
          </a:xfrm>
          <a:prstGeom prst="rect">
            <a:avLst/>
          </a:prstGeom>
        </p:spPr>
        <p:txBody>
          <a:bodyPr wrap="square">
            <a:spAutoFit/>
          </a:bodyPr>
          <a:lstStyle/>
          <a:p>
            <a:pPr>
              <a:lnSpc>
                <a:spcPct val="150000"/>
              </a:lnSpc>
            </a:pPr>
            <a:r>
              <a:rPr lang="hu-HU" dirty="0" smtClean="0"/>
              <a:t>Saját készletű tartós </a:t>
            </a:r>
            <a:r>
              <a:rPr lang="hu-HU" dirty="0" smtClean="0"/>
              <a:t>élelmiszer csomag 201 </a:t>
            </a:r>
            <a:r>
              <a:rPr lang="hu-HU" dirty="0" smtClean="0"/>
              <a:t>db </a:t>
            </a:r>
          </a:p>
          <a:p>
            <a:pPr>
              <a:lnSpc>
                <a:spcPct val="150000"/>
              </a:lnSpc>
            </a:pPr>
            <a:r>
              <a:rPr lang="hu-HU" dirty="0" smtClean="0"/>
              <a:t>Máltai </a:t>
            </a:r>
            <a:r>
              <a:rPr lang="hu-HU" dirty="0" smtClean="0"/>
              <a:t>Szeretetszolgálat által biztosított tartós élelmiszer </a:t>
            </a:r>
            <a:r>
              <a:rPr lang="hu-HU" dirty="0" smtClean="0"/>
              <a:t>csomag, 25 db</a:t>
            </a:r>
          </a:p>
          <a:p>
            <a:pPr>
              <a:lnSpc>
                <a:spcPct val="150000"/>
              </a:lnSpc>
            </a:pPr>
            <a:r>
              <a:rPr lang="hu-HU" dirty="0" smtClean="0"/>
              <a:t>Magyar </a:t>
            </a:r>
            <a:r>
              <a:rPr lang="hu-HU" dirty="0" smtClean="0"/>
              <a:t>Vöröskereszt által biztosított tartós élelmiszer csomag 20 db </a:t>
            </a:r>
          </a:p>
          <a:p>
            <a:pPr>
              <a:lnSpc>
                <a:spcPct val="150000"/>
              </a:lnSpc>
            </a:pPr>
            <a:r>
              <a:rPr lang="hu-HU" dirty="0" smtClean="0"/>
              <a:t>Nőnapi </a:t>
            </a:r>
            <a:r>
              <a:rPr lang="hu-HU" dirty="0" smtClean="0"/>
              <a:t>adománygyűjtés higiéniai csomag 95 </a:t>
            </a:r>
            <a:r>
              <a:rPr lang="hu-HU" dirty="0" smtClean="0"/>
              <a:t>db</a:t>
            </a:r>
          </a:p>
          <a:p>
            <a:pPr>
              <a:lnSpc>
                <a:spcPct val="150000"/>
              </a:lnSpc>
            </a:pPr>
            <a:r>
              <a:rPr lang="hu-HU" dirty="0" smtClean="0"/>
              <a:t>Húsvét </a:t>
            </a:r>
            <a:r>
              <a:rPr lang="hu-HU" dirty="0" smtClean="0"/>
              <a:t>élelmiszer csomag 1000 db </a:t>
            </a:r>
            <a:endParaRPr lang="hu-HU" dirty="0" smtClean="0"/>
          </a:p>
          <a:p>
            <a:pPr>
              <a:lnSpc>
                <a:spcPct val="150000"/>
              </a:lnSpc>
            </a:pPr>
            <a:r>
              <a:rPr lang="hu-HU" dirty="0" smtClean="0"/>
              <a:t>Iskolakezdés </a:t>
            </a:r>
            <a:r>
              <a:rPr lang="hu-HU" dirty="0" smtClean="0"/>
              <a:t>tartós élelmiszer csomag 200 db </a:t>
            </a:r>
          </a:p>
          <a:p>
            <a:pPr>
              <a:lnSpc>
                <a:spcPct val="150000"/>
              </a:lnSpc>
            </a:pPr>
            <a:r>
              <a:rPr lang="hu-HU" dirty="0" smtClean="0"/>
              <a:t>Iskolakezdési </a:t>
            </a:r>
            <a:r>
              <a:rPr lang="hu-HU" dirty="0" smtClean="0"/>
              <a:t>adománygyűjtés tanszer csomag 80 db </a:t>
            </a:r>
            <a:endParaRPr lang="hu-HU" dirty="0" smtClean="0"/>
          </a:p>
          <a:p>
            <a:pPr>
              <a:lnSpc>
                <a:spcPct val="150000"/>
              </a:lnSpc>
            </a:pPr>
            <a:r>
              <a:rPr lang="hu-HU" dirty="0" smtClean="0"/>
              <a:t>Karácsonyi </a:t>
            </a:r>
            <a:r>
              <a:rPr lang="hu-HU" dirty="0" smtClean="0"/>
              <a:t>adománygyűjtés tartós élelmiszer csomag 36 </a:t>
            </a:r>
            <a:endParaRPr lang="hu-HU" dirty="0" smtClean="0"/>
          </a:p>
          <a:p>
            <a:pPr>
              <a:lnSpc>
                <a:spcPct val="150000"/>
              </a:lnSpc>
            </a:pPr>
            <a:r>
              <a:rPr lang="hu-HU" dirty="0" smtClean="0"/>
              <a:t>Karácsony </a:t>
            </a:r>
            <a:r>
              <a:rPr lang="hu-HU" dirty="0" smtClean="0"/>
              <a:t>10 000 Ft értékű vásárlási utalvány 620 </a:t>
            </a:r>
            <a:r>
              <a:rPr lang="hu-HU" dirty="0" smtClean="0"/>
              <a:t>db</a:t>
            </a:r>
          </a:p>
          <a:p>
            <a:pPr>
              <a:lnSpc>
                <a:spcPct val="150000"/>
              </a:lnSpc>
            </a:pPr>
            <a:r>
              <a:rPr lang="hu-HU" dirty="0" smtClean="0"/>
              <a:t>Karácsonyi </a:t>
            </a:r>
            <a:r>
              <a:rPr lang="hu-HU" dirty="0" smtClean="0"/>
              <a:t>ajándékcsomag gyerekeknek 90 </a:t>
            </a:r>
            <a:r>
              <a:rPr lang="hu-HU" dirty="0" smtClean="0"/>
              <a:t>db</a:t>
            </a:r>
          </a:p>
          <a:p>
            <a:pPr>
              <a:lnSpc>
                <a:spcPct val="150000"/>
              </a:lnSpc>
            </a:pPr>
            <a:r>
              <a:rPr lang="hu-HU" dirty="0" smtClean="0"/>
              <a:t>Karácsony </a:t>
            </a:r>
            <a:r>
              <a:rPr lang="hu-HU" dirty="0" smtClean="0"/>
              <a:t>200 000 Ft magánszemélyek adománya - Színházjegyek </a:t>
            </a:r>
            <a:endParaRPr lang="hu-HU" dirty="0" smtClean="0"/>
          </a:p>
          <a:p>
            <a:pPr>
              <a:lnSpc>
                <a:spcPct val="150000"/>
              </a:lnSpc>
            </a:pPr>
            <a:r>
              <a:rPr lang="hu-HU" dirty="0" smtClean="0"/>
              <a:t>Karácsony </a:t>
            </a:r>
            <a:r>
              <a:rPr lang="hu-HU" dirty="0" smtClean="0"/>
              <a:t>60 000 Ft magánszemélyek adománya – parti eszközök </a:t>
            </a:r>
            <a:endParaRPr lang="hu-HU" dirty="0" smtClean="0"/>
          </a:p>
          <a:p>
            <a:pPr>
              <a:lnSpc>
                <a:spcPct val="150000"/>
              </a:lnSpc>
            </a:pPr>
            <a:r>
              <a:rPr lang="hu-HU" dirty="0" smtClean="0"/>
              <a:t>Karácsony </a:t>
            </a:r>
            <a:r>
              <a:rPr lang="hu-HU" dirty="0" smtClean="0"/>
              <a:t>tartós élelmiszer csomag 600 </a:t>
            </a:r>
            <a:endParaRPr lang="hu-HU" dirty="0" smtClean="0"/>
          </a:p>
          <a:p>
            <a:pPr>
              <a:lnSpc>
                <a:spcPct val="150000"/>
              </a:lnSpc>
            </a:pPr>
            <a:r>
              <a:rPr lang="hu-HU" dirty="0" smtClean="0"/>
              <a:t>Hétköznapokon </a:t>
            </a:r>
            <a:r>
              <a:rPr lang="hu-HU" dirty="0" smtClean="0"/>
              <a:t>élelmiszerbankos mentett élelmiszer 711 </a:t>
            </a:r>
            <a:r>
              <a:rPr lang="hu-HU" dirty="0" smtClean="0"/>
              <a:t>kg (december)</a:t>
            </a:r>
          </a:p>
          <a:p>
            <a:pPr>
              <a:lnSpc>
                <a:spcPct val="150000"/>
              </a:lnSpc>
            </a:pPr>
            <a:r>
              <a:rPr lang="hu-HU" dirty="0" smtClean="0"/>
              <a:t>JSZSZGYK </a:t>
            </a:r>
            <a:r>
              <a:rPr lang="hu-HU" dirty="0" smtClean="0"/>
              <a:t>ügyfelei Havonta 30 000 Ft értékű </a:t>
            </a:r>
            <a:r>
              <a:rPr lang="hu-HU" dirty="0" err="1" smtClean="0"/>
              <a:t>Cseriti</a:t>
            </a:r>
            <a:r>
              <a:rPr lang="hu-HU" dirty="0" smtClean="0"/>
              <a:t> </a:t>
            </a:r>
            <a:r>
              <a:rPr lang="hu-HU" dirty="0" err="1" smtClean="0"/>
              <a:t>bón</a:t>
            </a:r>
            <a:r>
              <a:rPr lang="hu-HU" dirty="0" smtClean="0"/>
              <a:t> ruha vásárlásra 1 db/hó JSZSZGYK ügyfelei Vasárnaponként 3 fogásos meleg étel a Heti Betevőtől 120 adag/hét C</a:t>
            </a:r>
            <a:r>
              <a:rPr lang="hu-HU" dirty="0" smtClean="0"/>
              <a:t>élzott </a:t>
            </a:r>
            <a:r>
              <a:rPr lang="hu-HU" dirty="0" smtClean="0"/>
              <a:t>támogatások az </a:t>
            </a:r>
            <a:r>
              <a:rPr lang="hu-HU" dirty="0" err="1" smtClean="0"/>
              <a:t>Eranus</a:t>
            </a:r>
            <a:r>
              <a:rPr lang="hu-HU" dirty="0" smtClean="0"/>
              <a:t> Alapítványtól 47 </a:t>
            </a:r>
            <a:r>
              <a:rPr lang="hu-HU" dirty="0" smtClean="0"/>
              <a:t>esetben </a:t>
            </a:r>
          </a:p>
          <a:p>
            <a:pPr>
              <a:lnSpc>
                <a:spcPct val="150000"/>
              </a:lnSpc>
            </a:pPr>
            <a:r>
              <a:rPr lang="hu-HU" dirty="0" smtClean="0"/>
              <a:t>Várandóság </a:t>
            </a:r>
            <a:r>
              <a:rPr lang="hu-HU" dirty="0" smtClean="0"/>
              <a:t>támogatására terhes vitamin 1010 doboz </a:t>
            </a:r>
            <a:endParaRPr lang="hu-HU" dirty="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49535"/>
          </a:xfrm>
          <a:prstGeom prst="rect">
            <a:avLst/>
          </a:prstGeom>
        </p:spPr>
      </p:pic>
      <p:sp>
        <p:nvSpPr>
          <p:cNvPr id="3" name="Text 0"/>
          <p:cNvSpPr/>
          <p:nvPr/>
        </p:nvSpPr>
        <p:spPr>
          <a:xfrm>
            <a:off x="3549970" y="3632002"/>
            <a:ext cx="7530466" cy="737354"/>
          </a:xfrm>
          <a:prstGeom prst="rect">
            <a:avLst/>
          </a:prstGeom>
          <a:noFill/>
          <a:ln/>
        </p:spPr>
        <p:txBody>
          <a:bodyPr wrap="none" lIns="0" tIns="0" rIns="0" bIns="0" rtlCol="0" anchor="t"/>
          <a:lstStyle/>
          <a:p>
            <a:pPr algn="ctr">
              <a:lnSpc>
                <a:spcPts val="5800"/>
              </a:lnSpc>
            </a:pPr>
            <a:r>
              <a:rPr lang="en-US" sz="5400" b="1" dirty="0">
                <a:solidFill>
                  <a:srgbClr val="F0F4F1"/>
                </a:solidFill>
                <a:latin typeface="Bookman Old Style" pitchFamily="18" charset="0"/>
                <a:ea typeface="Syne Extra Bold" pitchFamily="34" charset="-122"/>
                <a:cs typeface="Syne Extra Bold" pitchFamily="34" charset="-120"/>
              </a:rPr>
              <a:t>Együttműködés</a:t>
            </a:r>
            <a:endParaRPr lang="en-US" sz="5400" dirty="0">
              <a:latin typeface="Bookman Old Style" pitchFamily="18" charset="0"/>
            </a:endParaRPr>
          </a:p>
        </p:txBody>
      </p:sp>
      <p:sp>
        <p:nvSpPr>
          <p:cNvPr id="4" name="Shape 1"/>
          <p:cNvSpPr/>
          <p:nvPr/>
        </p:nvSpPr>
        <p:spPr>
          <a:xfrm>
            <a:off x="825818" y="4707612"/>
            <a:ext cx="6376630" cy="2839522"/>
          </a:xfrm>
          <a:prstGeom prst="roundRect">
            <a:avLst>
              <a:gd name="adj" fmla="val 5152"/>
            </a:avLst>
          </a:prstGeom>
          <a:solidFill>
            <a:srgbClr val="152025">
              <a:alpha val="95000"/>
            </a:srgbClr>
          </a:solidFill>
          <a:ln w="30480">
            <a:solidFill>
              <a:srgbClr val="6D9121"/>
            </a:solidFill>
            <a:prstDash val="solid"/>
          </a:ln>
        </p:spPr>
      </p:sp>
      <p:sp>
        <p:nvSpPr>
          <p:cNvPr id="5" name="Shape 2"/>
          <p:cNvSpPr/>
          <p:nvPr/>
        </p:nvSpPr>
        <p:spPr>
          <a:xfrm>
            <a:off x="795338" y="4707612"/>
            <a:ext cx="121920" cy="2839522"/>
          </a:xfrm>
          <a:prstGeom prst="roundRect">
            <a:avLst>
              <a:gd name="adj" fmla="val 81287"/>
            </a:avLst>
          </a:prstGeom>
          <a:solidFill>
            <a:srgbClr val="A9F00F"/>
          </a:solidFill>
          <a:ln/>
        </p:spPr>
      </p:sp>
      <p:sp>
        <p:nvSpPr>
          <p:cNvPr id="6" name="Text 3"/>
          <p:cNvSpPr/>
          <p:nvPr/>
        </p:nvSpPr>
        <p:spPr>
          <a:xfrm>
            <a:off x="1183600" y="4973957"/>
            <a:ext cx="5752506" cy="2306836"/>
          </a:xfrm>
          <a:prstGeom prst="rect">
            <a:avLst/>
          </a:prstGeom>
          <a:noFill/>
          <a:ln/>
        </p:spPr>
        <p:txBody>
          <a:bodyPr wrap="square" lIns="0" tIns="0" rIns="0" bIns="0" rtlCol="0" anchor="t"/>
          <a:lstStyle/>
          <a:p>
            <a:pPr algn="ctr">
              <a:lnSpc>
                <a:spcPts val="3600"/>
              </a:lnSpc>
            </a:pPr>
            <a:r>
              <a:rPr lang="en-US" sz="2400" b="1" dirty="0">
                <a:solidFill>
                  <a:srgbClr val="D7E5D8"/>
                </a:solidFill>
                <a:latin typeface="Bookman Old Style" pitchFamily="18" charset="0"/>
                <a:ea typeface="Syne" pitchFamily="34" charset="-122"/>
                <a:cs typeface="Syne" pitchFamily="34" charset="-120"/>
              </a:rPr>
              <a:t>– Miért szeretnek a szociális szakemberek együtt dolgozni?– Mert egy ember mindent nem tud megoldani. De egy csapat már tudja, kit kell felhívni.</a:t>
            </a:r>
            <a:endParaRPr lang="en-US" sz="2400" b="1" dirty="0">
              <a:latin typeface="Bookman Old Style" pitchFamily="18" charset="0"/>
            </a:endParaRPr>
          </a:p>
        </p:txBody>
      </p:sp>
      <p:sp>
        <p:nvSpPr>
          <p:cNvPr id="7" name="Shape 4"/>
          <p:cNvSpPr/>
          <p:nvPr/>
        </p:nvSpPr>
        <p:spPr>
          <a:xfrm>
            <a:off x="7427952" y="4707612"/>
            <a:ext cx="6376630" cy="2839522"/>
          </a:xfrm>
          <a:prstGeom prst="roundRect">
            <a:avLst>
              <a:gd name="adj" fmla="val 5152"/>
            </a:avLst>
          </a:prstGeom>
          <a:solidFill>
            <a:srgbClr val="152025">
              <a:alpha val="95000"/>
            </a:srgbClr>
          </a:solidFill>
          <a:ln w="30480">
            <a:solidFill>
              <a:srgbClr val="6D9121"/>
            </a:solidFill>
            <a:prstDash val="solid"/>
          </a:ln>
        </p:spPr>
      </p:sp>
      <p:sp>
        <p:nvSpPr>
          <p:cNvPr id="8" name="Shape 5"/>
          <p:cNvSpPr/>
          <p:nvPr/>
        </p:nvSpPr>
        <p:spPr>
          <a:xfrm>
            <a:off x="7397472" y="4707612"/>
            <a:ext cx="121920" cy="2839522"/>
          </a:xfrm>
          <a:prstGeom prst="roundRect">
            <a:avLst>
              <a:gd name="adj" fmla="val 81287"/>
            </a:avLst>
          </a:prstGeom>
          <a:solidFill>
            <a:srgbClr val="A9F00F"/>
          </a:solidFill>
          <a:ln/>
        </p:spPr>
      </p:sp>
      <p:sp>
        <p:nvSpPr>
          <p:cNvPr id="9" name="Text 6"/>
          <p:cNvSpPr/>
          <p:nvPr/>
        </p:nvSpPr>
        <p:spPr>
          <a:xfrm>
            <a:off x="7785736" y="4973955"/>
            <a:ext cx="5752506" cy="1639496"/>
          </a:xfrm>
          <a:prstGeom prst="rect">
            <a:avLst/>
          </a:prstGeom>
          <a:noFill/>
          <a:ln/>
        </p:spPr>
        <p:txBody>
          <a:bodyPr wrap="square" lIns="0" tIns="0" rIns="0" bIns="0" rtlCol="0" anchor="t"/>
          <a:lstStyle/>
          <a:p>
            <a:pPr algn="ctr">
              <a:lnSpc>
                <a:spcPts val="3600"/>
              </a:lnSpc>
            </a:pPr>
            <a:r>
              <a:rPr lang="en-US" sz="2400" b="1" dirty="0">
                <a:solidFill>
                  <a:srgbClr val="FFFFFF"/>
                </a:solidFill>
                <a:latin typeface="Bookman Old Style" pitchFamily="18" charset="0"/>
                <a:ea typeface="Syne" pitchFamily="34" charset="-122"/>
                <a:cs typeface="Syne" pitchFamily="34" charset="-120"/>
              </a:rPr>
              <a:t>„A szociális munkában ritkán van egyetlen jó válasz – de együtt általában megtaláljuk a legjobbat.”</a:t>
            </a:r>
            <a:endParaRPr lang="en-US" sz="2400" dirty="0">
              <a:latin typeface="Bookman Old Style" pitchFamily="18" charset="0"/>
            </a:endParaRPr>
          </a:p>
        </p:txBody>
      </p:sp>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536400" y="638712"/>
            <a:ext cx="7468314" cy="6866392"/>
          </a:xfrm>
          <a:prstGeom prst="rect">
            <a:avLst/>
          </a:prstGeom>
        </p:spPr>
      </p:pic>
      <p:sp>
        <p:nvSpPr>
          <p:cNvPr id="3" name="Text 0"/>
          <p:cNvSpPr/>
          <p:nvPr/>
        </p:nvSpPr>
        <p:spPr>
          <a:xfrm>
            <a:off x="2409349" y="7179952"/>
            <a:ext cx="4303395" cy="537805"/>
          </a:xfrm>
          <a:prstGeom prst="rect">
            <a:avLst/>
          </a:prstGeom>
          <a:noFill/>
          <a:ln/>
        </p:spPr>
        <p:txBody>
          <a:bodyPr wrap="none" lIns="0" tIns="0" rIns="0" bIns="0" rtlCol="0" anchor="t"/>
          <a:lstStyle/>
          <a:p>
            <a:pPr>
              <a:lnSpc>
                <a:spcPts val="4200"/>
              </a:lnSpc>
            </a:pPr>
            <a:endParaRPr lang="en-US" sz="3300" dirty="0"/>
          </a:p>
        </p:txBody>
      </p:sp>
    </p:spTree>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F7135">
              <a:alpha val="80000"/>
            </a:srgbClr>
          </a:solidFill>
          <a:ln/>
        </p:spPr>
      </p:sp>
      <p:sp>
        <p:nvSpPr>
          <p:cNvPr id="4" name="Text 1"/>
          <p:cNvSpPr/>
          <p:nvPr/>
        </p:nvSpPr>
        <p:spPr>
          <a:xfrm>
            <a:off x="864038" y="1072880"/>
            <a:ext cx="10010061" cy="385763"/>
          </a:xfrm>
          <a:prstGeom prst="rect">
            <a:avLst/>
          </a:prstGeom>
          <a:noFill/>
          <a:ln/>
        </p:spPr>
        <p:txBody>
          <a:bodyPr wrap="none" lIns="0" tIns="0" rIns="0" bIns="0" rtlCol="0" anchor="t"/>
          <a:lstStyle/>
          <a:p>
            <a:pPr>
              <a:lnSpc>
                <a:spcPts val="3000"/>
              </a:lnSpc>
            </a:pPr>
            <a:r>
              <a:rPr lang="en-US" sz="4000" b="1" u="sng" dirty="0">
                <a:solidFill>
                  <a:srgbClr val="F0F4F1"/>
                </a:solidFill>
                <a:latin typeface="Bookman Old Style" pitchFamily="18" charset="0"/>
                <a:ea typeface="Syne Extra Bold" pitchFamily="34" charset="-122"/>
                <a:cs typeface="Syne Extra Bold" pitchFamily="34" charset="-120"/>
              </a:rPr>
              <a:t>A LÉLEK-Program feladattellátási típusai</a:t>
            </a:r>
            <a:endParaRPr lang="en-US" sz="4000" u="sng" dirty="0">
              <a:latin typeface="Bookman Old Style" pitchFamily="18" charset="0"/>
            </a:endParaRPr>
          </a:p>
        </p:txBody>
      </p:sp>
      <p:pic>
        <p:nvPicPr>
          <p:cNvPr id="5" name="Image 1" descr="preencoded.png"/>
          <p:cNvPicPr>
            <a:picLocks noChangeAspect="1"/>
          </p:cNvPicPr>
          <p:nvPr/>
        </p:nvPicPr>
        <p:blipFill>
          <a:blip r:embed="rId4"/>
          <a:stretch>
            <a:fillRect/>
          </a:stretch>
        </p:blipFill>
        <p:spPr>
          <a:xfrm>
            <a:off x="864038" y="1973301"/>
            <a:ext cx="12767549" cy="5327690"/>
          </a:xfrm>
          <a:prstGeom prst="rect">
            <a:avLst/>
          </a:prstGeom>
        </p:spPr>
      </p:pic>
      <p:sp>
        <p:nvSpPr>
          <p:cNvPr id="7" name="Text 2"/>
          <p:cNvSpPr/>
          <p:nvPr/>
        </p:nvSpPr>
        <p:spPr>
          <a:xfrm>
            <a:off x="8418938" y="2074448"/>
            <a:ext cx="4976210" cy="456101"/>
          </a:xfrm>
          <a:prstGeom prst="rect">
            <a:avLst/>
          </a:prstGeom>
          <a:noFill/>
          <a:ln/>
        </p:spPr>
        <p:txBody>
          <a:bodyPr wrap="square" lIns="0" tIns="0" rIns="0" bIns="0" rtlCol="0" anchor="t"/>
          <a:lstStyle/>
          <a:p>
            <a:pPr>
              <a:lnSpc>
                <a:spcPts val="2850"/>
              </a:lnSpc>
            </a:pPr>
            <a:endParaRPr lang="hu-HU" sz="2900" b="1" dirty="0" smtClean="0">
              <a:solidFill>
                <a:srgbClr val="F0F4F1"/>
              </a:solidFill>
              <a:latin typeface="Bookman Old Style" pitchFamily="18" charset="0"/>
              <a:ea typeface="Syne Extra Bold" pitchFamily="34" charset="-122"/>
              <a:cs typeface="Syne Extra Bold" pitchFamily="34" charset="-120"/>
            </a:endParaRPr>
          </a:p>
          <a:p>
            <a:pPr>
              <a:lnSpc>
                <a:spcPts val="2850"/>
              </a:lnSpc>
            </a:pPr>
            <a:r>
              <a:rPr lang="en-US" sz="2900" b="1" dirty="0" err="1" smtClean="0">
                <a:solidFill>
                  <a:srgbClr val="F0F4F1"/>
                </a:solidFill>
                <a:latin typeface="Bookman Old Style" pitchFamily="18" charset="0"/>
                <a:ea typeface="Syne Extra Bold" pitchFamily="34" charset="-122"/>
                <a:cs typeface="Syne Extra Bold" pitchFamily="34" charset="-120"/>
              </a:rPr>
              <a:t>Lakhatási</a:t>
            </a:r>
            <a:r>
              <a:rPr lang="en-US" sz="2900" b="1" dirty="0" smtClean="0">
                <a:solidFill>
                  <a:srgbClr val="F0F4F1"/>
                </a:solidFill>
                <a:latin typeface="Bookman Old Style" pitchFamily="18" charset="0"/>
                <a:ea typeface="Syne Extra Bold" pitchFamily="34" charset="-122"/>
                <a:cs typeface="Syne Extra Bold" pitchFamily="34" charset="-120"/>
              </a:rPr>
              <a:t> </a:t>
            </a:r>
            <a:r>
              <a:rPr lang="en-US" sz="2900" b="1" dirty="0">
                <a:solidFill>
                  <a:srgbClr val="F0F4F1"/>
                </a:solidFill>
                <a:latin typeface="Bookman Old Style" pitchFamily="18" charset="0"/>
                <a:ea typeface="Syne Extra Bold" pitchFamily="34" charset="-122"/>
                <a:cs typeface="Syne Extra Bold" pitchFamily="34" charset="-120"/>
              </a:rPr>
              <a:t>szolgáltatások</a:t>
            </a:r>
            <a:endParaRPr lang="en-US" sz="2900" dirty="0">
              <a:latin typeface="Bookman Old Style" pitchFamily="18" charset="0"/>
            </a:endParaRPr>
          </a:p>
        </p:txBody>
      </p:sp>
      <p:sp>
        <p:nvSpPr>
          <p:cNvPr id="9" name="Text 3"/>
          <p:cNvSpPr/>
          <p:nvPr/>
        </p:nvSpPr>
        <p:spPr>
          <a:xfrm>
            <a:off x="8419136" y="3808180"/>
            <a:ext cx="4026893" cy="362874"/>
          </a:xfrm>
          <a:prstGeom prst="rect">
            <a:avLst/>
          </a:prstGeom>
          <a:noFill/>
          <a:ln/>
        </p:spPr>
        <p:txBody>
          <a:bodyPr wrap="none" lIns="0" tIns="0" rIns="0" bIns="0" rtlCol="0" anchor="t"/>
          <a:lstStyle/>
          <a:p>
            <a:pPr>
              <a:lnSpc>
                <a:spcPts val="2850"/>
              </a:lnSpc>
            </a:pPr>
            <a:endParaRPr lang="hu-HU" sz="2900" b="1" dirty="0" smtClean="0">
              <a:solidFill>
                <a:srgbClr val="F0F4F1"/>
              </a:solidFill>
              <a:latin typeface="Bookman Old Style" pitchFamily="18" charset="0"/>
              <a:ea typeface="Syne Extra Bold" pitchFamily="34" charset="-122"/>
              <a:cs typeface="Syne Extra Bold" pitchFamily="34" charset="-120"/>
            </a:endParaRPr>
          </a:p>
          <a:p>
            <a:pPr>
              <a:lnSpc>
                <a:spcPts val="2850"/>
              </a:lnSpc>
            </a:pPr>
            <a:r>
              <a:rPr lang="en-US" sz="2900" b="1" dirty="0" err="1" smtClean="0">
                <a:solidFill>
                  <a:srgbClr val="F0F4F1"/>
                </a:solidFill>
                <a:latin typeface="Bookman Old Style" pitchFamily="18" charset="0"/>
                <a:ea typeface="Syne Extra Bold" pitchFamily="34" charset="-122"/>
                <a:cs typeface="Syne Extra Bold" pitchFamily="34" charset="-120"/>
              </a:rPr>
              <a:t>Szenvedélybeteg</a:t>
            </a:r>
            <a:r>
              <a:rPr lang="hu-HU" sz="2900" b="1" dirty="0" smtClean="0">
                <a:solidFill>
                  <a:srgbClr val="F0F4F1"/>
                </a:solidFill>
                <a:latin typeface="Bookman Old Style" pitchFamily="18" charset="0"/>
                <a:ea typeface="Syne Extra Bold" pitchFamily="34" charset="-122"/>
                <a:cs typeface="Syne Extra Bold" pitchFamily="34" charset="-120"/>
              </a:rPr>
              <a:t> szolgáltatások</a:t>
            </a:r>
            <a:endParaRPr lang="en-US" sz="2900" dirty="0">
              <a:latin typeface="Bookman Old Style" pitchFamily="18" charset="0"/>
            </a:endParaRPr>
          </a:p>
        </p:txBody>
      </p:sp>
      <p:sp>
        <p:nvSpPr>
          <p:cNvPr id="10" name="Text 4"/>
          <p:cNvSpPr/>
          <p:nvPr/>
        </p:nvSpPr>
        <p:spPr>
          <a:xfrm>
            <a:off x="8419136" y="4274272"/>
            <a:ext cx="3378557" cy="362874"/>
          </a:xfrm>
          <a:prstGeom prst="rect">
            <a:avLst/>
          </a:prstGeom>
          <a:noFill/>
          <a:ln/>
        </p:spPr>
        <p:txBody>
          <a:bodyPr wrap="none" lIns="0" tIns="0" rIns="0" bIns="0" rtlCol="0" anchor="t"/>
          <a:lstStyle/>
          <a:p>
            <a:pPr>
              <a:lnSpc>
                <a:spcPts val="2850"/>
              </a:lnSpc>
            </a:pPr>
            <a:endParaRPr lang="en-US" sz="2300" dirty="0"/>
          </a:p>
        </p:txBody>
      </p:sp>
      <p:sp>
        <p:nvSpPr>
          <p:cNvPr id="12" name="Text 5"/>
          <p:cNvSpPr/>
          <p:nvPr/>
        </p:nvSpPr>
        <p:spPr>
          <a:xfrm>
            <a:off x="8419140" y="5596541"/>
            <a:ext cx="4571806" cy="362874"/>
          </a:xfrm>
          <a:prstGeom prst="rect">
            <a:avLst/>
          </a:prstGeom>
          <a:noFill/>
          <a:ln/>
        </p:spPr>
        <p:txBody>
          <a:bodyPr wrap="none" lIns="0" tIns="0" rIns="0" bIns="0" rtlCol="0" anchor="t"/>
          <a:lstStyle/>
          <a:p>
            <a:pPr>
              <a:lnSpc>
                <a:spcPts val="2850"/>
              </a:lnSpc>
            </a:pPr>
            <a:endParaRPr lang="hu-HU" sz="2900" b="1" dirty="0" smtClean="0">
              <a:solidFill>
                <a:srgbClr val="F0F4F1"/>
              </a:solidFill>
              <a:latin typeface="Bookman Old Style" pitchFamily="18" charset="0"/>
              <a:ea typeface="Syne Extra Bold" pitchFamily="34" charset="-122"/>
              <a:cs typeface="Syne Extra Bold" pitchFamily="34" charset="-120"/>
            </a:endParaRPr>
          </a:p>
          <a:p>
            <a:pPr>
              <a:lnSpc>
                <a:spcPts val="2850"/>
              </a:lnSpc>
            </a:pPr>
            <a:r>
              <a:rPr lang="en-US" sz="2900" b="1" dirty="0" err="1" smtClean="0">
                <a:solidFill>
                  <a:srgbClr val="F0F4F1"/>
                </a:solidFill>
                <a:latin typeface="Bookman Old Style" pitchFamily="18" charset="0"/>
                <a:ea typeface="Syne Extra Bold" pitchFamily="34" charset="-122"/>
                <a:cs typeface="Syne Extra Bold" pitchFamily="34" charset="-120"/>
              </a:rPr>
              <a:t>Adományszervezés</a:t>
            </a:r>
            <a:endParaRPr lang="en-US" sz="2900" dirty="0">
              <a:latin typeface="Bookman Old Style" pitchFamily="18" charset="0"/>
            </a:endParaRPr>
          </a:p>
        </p:txBody>
      </p:sp>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4037" y="500743"/>
            <a:ext cx="7749421" cy="462796"/>
          </a:xfrm>
          <a:prstGeom prst="rect">
            <a:avLst/>
          </a:prstGeom>
          <a:noFill/>
          <a:ln/>
        </p:spPr>
        <p:txBody>
          <a:bodyPr wrap="none" lIns="0" tIns="0" rIns="0" bIns="0" rtlCol="0" anchor="t"/>
          <a:lstStyle/>
          <a:p>
            <a:pPr>
              <a:lnSpc>
                <a:spcPts val="3600"/>
              </a:lnSpc>
            </a:pPr>
            <a:r>
              <a:rPr lang="en-US" sz="4000" b="1" dirty="0">
                <a:solidFill>
                  <a:srgbClr val="F0F4F1"/>
                </a:solidFill>
                <a:latin typeface="Bookman Old Style" pitchFamily="18" charset="0"/>
                <a:ea typeface="Syne Extra Bold" pitchFamily="34" charset="-122"/>
                <a:cs typeface="Syne Extra Bold" pitchFamily="34" charset="-120"/>
              </a:rPr>
              <a:t>Lakhatási szolgáltatások I.</a:t>
            </a:r>
            <a:endParaRPr lang="en-US" sz="4000" b="1" dirty="0">
              <a:latin typeface="Bookman Old Style" pitchFamily="18" charset="0"/>
            </a:endParaRPr>
          </a:p>
        </p:txBody>
      </p:sp>
      <p:sp>
        <p:nvSpPr>
          <p:cNvPr id="3" name="Text 1"/>
          <p:cNvSpPr/>
          <p:nvPr/>
        </p:nvSpPr>
        <p:spPr>
          <a:xfrm>
            <a:off x="864037" y="1297431"/>
            <a:ext cx="5097542" cy="617101"/>
          </a:xfrm>
          <a:prstGeom prst="rect">
            <a:avLst/>
          </a:prstGeom>
          <a:noFill/>
          <a:ln/>
        </p:spPr>
        <p:txBody>
          <a:bodyPr wrap="none" lIns="0" tIns="0" rIns="0" bIns="0" rtlCol="0" anchor="t"/>
          <a:lstStyle/>
          <a:p>
            <a:pPr>
              <a:lnSpc>
                <a:spcPts val="4850"/>
              </a:lnSpc>
            </a:pPr>
            <a:r>
              <a:rPr lang="en-US" sz="4000" b="1" dirty="0">
                <a:solidFill>
                  <a:srgbClr val="000000"/>
                </a:solidFill>
                <a:highlight>
                  <a:srgbClr val="A9F00F"/>
                </a:highlight>
                <a:latin typeface="Bookman Old Style" pitchFamily="18" charset="0"/>
                <a:ea typeface="Syne Extra Bold" pitchFamily="34" charset="-122"/>
                <a:cs typeface="Syne Extra Bold" pitchFamily="34" charset="-120"/>
              </a:rPr>
              <a:t>LÉLEK-Pont: </a:t>
            </a:r>
            <a:endParaRPr lang="en-US" sz="4000" dirty="0">
              <a:latin typeface="Bookman Old Style" pitchFamily="18" charset="0"/>
            </a:endParaRPr>
          </a:p>
        </p:txBody>
      </p:sp>
      <p:sp>
        <p:nvSpPr>
          <p:cNvPr id="4" name="Text 2"/>
          <p:cNvSpPr/>
          <p:nvPr/>
        </p:nvSpPr>
        <p:spPr>
          <a:xfrm>
            <a:off x="722523" y="2231572"/>
            <a:ext cx="12902326" cy="2677886"/>
          </a:xfrm>
          <a:prstGeom prst="rect">
            <a:avLst/>
          </a:prstGeom>
          <a:ln/>
        </p:spPr>
        <p:style>
          <a:lnRef idx="0">
            <a:schemeClr val="accent1"/>
          </a:lnRef>
          <a:fillRef idx="3">
            <a:schemeClr val="accent1"/>
          </a:fillRef>
          <a:effectRef idx="3">
            <a:schemeClr val="accent1"/>
          </a:effectRef>
          <a:fontRef idx="minor">
            <a:schemeClr val="lt1"/>
          </a:fontRef>
        </p:style>
        <p:txBody>
          <a:bodyPr wrap="square" lIns="0" tIns="0" rIns="0" bIns="0" rtlCol="0" anchor="t"/>
          <a:lstStyle/>
          <a:p>
            <a:pPr marL="342797" indent="-342797">
              <a:lnSpc>
                <a:spcPts val="3100"/>
              </a:lnSpc>
              <a:buSzPct val="100000"/>
              <a:buChar char="•"/>
            </a:pPr>
            <a:r>
              <a:rPr lang="en-US" sz="2400" b="1" dirty="0">
                <a:latin typeface="Bookman Old Style" pitchFamily="18" charset="0"/>
                <a:ea typeface="Syne" pitchFamily="34" charset="-122"/>
                <a:cs typeface="Syne" pitchFamily="34" charset="-120"/>
              </a:rPr>
              <a:t>Információs iroda</a:t>
            </a:r>
            <a:r>
              <a:rPr lang="en-US" sz="2400" dirty="0">
                <a:latin typeface="Bookman Old Style" pitchFamily="18" charset="0"/>
                <a:ea typeface="Syne" pitchFamily="34" charset="-122"/>
                <a:cs typeface="Syne" pitchFamily="34" charset="-120"/>
              </a:rPr>
              <a:t>: tájékoztatás a lakhatási krízisekkel kapcsolatos kérdésekben, továbbirányítás, segítő beszélgetések, ügyintézések segítése, stb.</a:t>
            </a:r>
            <a:endParaRPr lang="en-US" sz="2400" dirty="0">
              <a:latin typeface="Bookman Old Style" pitchFamily="18" charset="0"/>
            </a:endParaRPr>
          </a:p>
          <a:p>
            <a:pPr marL="342797" indent="-342797">
              <a:lnSpc>
                <a:spcPts val="3100"/>
              </a:lnSpc>
              <a:buSzPct val="100000"/>
              <a:buChar char="•"/>
            </a:pPr>
            <a:r>
              <a:rPr lang="en-US" sz="2400" b="1" dirty="0" err="1">
                <a:latin typeface="Bookman Old Style" pitchFamily="18" charset="0"/>
                <a:ea typeface="Syne" pitchFamily="34" charset="-122"/>
                <a:cs typeface="Syne" pitchFamily="34" charset="-120"/>
              </a:rPr>
              <a:t>Felvételi</a:t>
            </a:r>
            <a:r>
              <a:rPr lang="en-US" sz="2400" b="1" dirty="0">
                <a:latin typeface="Bookman Old Style" pitchFamily="18" charset="0"/>
                <a:ea typeface="Syne" pitchFamily="34" charset="-122"/>
                <a:cs typeface="Syne" pitchFamily="34" charset="-120"/>
              </a:rPr>
              <a:t> </a:t>
            </a:r>
            <a:r>
              <a:rPr lang="en-US" sz="2400" b="1" dirty="0" err="1" smtClean="0">
                <a:latin typeface="Bookman Old Style" pitchFamily="18" charset="0"/>
                <a:ea typeface="Syne" pitchFamily="34" charset="-122"/>
                <a:cs typeface="Syne" pitchFamily="34" charset="-120"/>
              </a:rPr>
              <a:t>pont</a:t>
            </a:r>
            <a:r>
              <a:rPr lang="en-US" sz="2400" dirty="0" smtClean="0">
                <a:latin typeface="Bookman Old Style" pitchFamily="18" charset="0"/>
                <a:ea typeface="Syne" pitchFamily="34" charset="-122"/>
                <a:cs typeface="Syne" pitchFamily="34" charset="-120"/>
              </a:rPr>
              <a:t>: </a:t>
            </a:r>
            <a:r>
              <a:rPr lang="en-US" sz="2400" dirty="0">
                <a:latin typeface="Bookman Old Style" pitchFamily="18" charset="0"/>
                <a:ea typeface="Syne" pitchFamily="34" charset="-122"/>
                <a:cs typeface="Syne" pitchFamily="34" charset="-120"/>
              </a:rPr>
              <a:t>állapotfelmérés, jelentkezők szűrése, a felvételhez szükséges ügyintézések támogatása, team interjúk szervezése</a:t>
            </a:r>
            <a:endParaRPr lang="en-US" sz="2400" dirty="0">
              <a:latin typeface="Bookman Old Style" pitchFamily="18" charset="0"/>
            </a:endParaRPr>
          </a:p>
          <a:p>
            <a:pPr marL="342797" indent="-342797">
              <a:lnSpc>
                <a:spcPts val="3100"/>
              </a:lnSpc>
              <a:buSzPct val="100000"/>
              <a:buChar char="•"/>
            </a:pPr>
            <a:r>
              <a:rPr lang="en-US" sz="2400" dirty="0">
                <a:latin typeface="Bookman Old Style" pitchFamily="18" charset="0"/>
                <a:ea typeface="Syne" pitchFamily="34" charset="-122"/>
                <a:cs typeface="Syne" pitchFamily="34" charset="-120"/>
              </a:rPr>
              <a:t>Esetenként (jelzésekre és krízis időszakban) utcai megkereső szolgáltatást végez</a:t>
            </a:r>
            <a:endParaRPr lang="en-US" sz="2400" dirty="0">
              <a:latin typeface="Bookman Old Style" pitchFamily="18" charset="0"/>
            </a:endParaRPr>
          </a:p>
          <a:p>
            <a:pPr marL="342797" indent="-342797">
              <a:lnSpc>
                <a:spcPts val="3100"/>
              </a:lnSpc>
              <a:buSzPct val="100000"/>
              <a:buChar char="•"/>
            </a:pPr>
            <a:r>
              <a:rPr lang="en-US" sz="2400" dirty="0">
                <a:latin typeface="Bookman Old Style" pitchFamily="18" charset="0"/>
                <a:ea typeface="Syne" pitchFamily="34" charset="-122"/>
                <a:cs typeface="Syne" pitchFamily="34" charset="-120"/>
              </a:rPr>
              <a:t>Ellátja a JSZSZGYK </a:t>
            </a:r>
            <a:r>
              <a:rPr lang="en-US" sz="2400" dirty="0" err="1">
                <a:latin typeface="Bookman Old Style" pitchFamily="18" charset="0"/>
                <a:ea typeface="Syne" pitchFamily="34" charset="-122"/>
                <a:cs typeface="Syne" pitchFamily="34" charset="-120"/>
              </a:rPr>
              <a:t>Adományszervezői</a:t>
            </a:r>
            <a:r>
              <a:rPr lang="en-US" sz="2400" dirty="0">
                <a:latin typeface="Bookman Old Style" pitchFamily="18" charset="0"/>
                <a:ea typeface="Syne" pitchFamily="34" charset="-122"/>
                <a:cs typeface="Syne" pitchFamily="34" charset="-120"/>
              </a:rPr>
              <a:t> </a:t>
            </a:r>
            <a:r>
              <a:rPr lang="en-US" sz="2400" dirty="0" err="1" smtClean="0">
                <a:latin typeface="Bookman Old Style" pitchFamily="18" charset="0"/>
                <a:ea typeface="Syne" pitchFamily="34" charset="-122"/>
                <a:cs typeface="Syne" pitchFamily="34" charset="-120"/>
              </a:rPr>
              <a:t>feladatait</a:t>
            </a:r>
            <a:r>
              <a:rPr lang="hu-HU" sz="2400" dirty="0" smtClean="0">
                <a:latin typeface="Bookman Old Style" pitchFamily="18" charset="0"/>
                <a:ea typeface="Syne" pitchFamily="34" charset="-122"/>
                <a:cs typeface="Syne" pitchFamily="34" charset="-120"/>
              </a:rPr>
              <a:t>.</a:t>
            </a:r>
          </a:p>
          <a:p>
            <a:pPr marL="342797" indent="-342797">
              <a:lnSpc>
                <a:spcPts val="3100"/>
              </a:lnSpc>
              <a:buSzPct val="100000"/>
            </a:pPr>
            <a:endParaRPr lang="hu-HU" sz="2400" dirty="0" smtClean="0">
              <a:latin typeface="Bookman Old Style" pitchFamily="18" charset="0"/>
              <a:ea typeface="Syne" pitchFamily="34" charset="-122"/>
              <a:cs typeface="Syne" pitchFamily="34" charset="-120"/>
            </a:endParaRPr>
          </a:p>
          <a:p>
            <a:pPr marL="342797" indent="-342797">
              <a:lnSpc>
                <a:spcPts val="3100"/>
              </a:lnSpc>
              <a:buSzPct val="100000"/>
            </a:pPr>
            <a:endParaRPr lang="hu-HU" sz="2400" dirty="0" smtClean="0">
              <a:latin typeface="Bookman Old Style" pitchFamily="18" charset="0"/>
              <a:ea typeface="Syne" pitchFamily="34" charset="-122"/>
              <a:cs typeface="Syne" pitchFamily="34" charset="-120"/>
            </a:endParaRPr>
          </a:p>
          <a:p>
            <a:pPr marL="342797" indent="-342797">
              <a:lnSpc>
                <a:spcPct val="150000"/>
              </a:lnSpc>
              <a:buSzPct val="100000"/>
            </a:pPr>
            <a:r>
              <a:rPr lang="hu-HU" sz="2800" b="1" dirty="0" smtClean="0">
                <a:latin typeface="Bookman Old Style" pitchFamily="18" charset="0"/>
                <a:ea typeface="Syne" pitchFamily="34" charset="-122"/>
                <a:cs typeface="Syne" pitchFamily="34" charset="-120"/>
              </a:rPr>
              <a:t>Ügyfélfogadás: 125 alkalommal</a:t>
            </a:r>
          </a:p>
          <a:p>
            <a:pPr marL="342797" indent="-342797">
              <a:lnSpc>
                <a:spcPct val="150000"/>
              </a:lnSpc>
              <a:buSzPct val="100000"/>
            </a:pPr>
            <a:r>
              <a:rPr lang="hu-HU" sz="2800" b="1" dirty="0" smtClean="0">
                <a:latin typeface="Bookman Old Style" pitchFamily="18" charset="0"/>
                <a:ea typeface="Syne" pitchFamily="34" charset="-122"/>
                <a:cs typeface="Syne" pitchFamily="34" charset="-120"/>
              </a:rPr>
              <a:t>Adatlap kitöltése: 56 esetben (ebből 30 jelentkező családos)</a:t>
            </a:r>
          </a:p>
          <a:p>
            <a:pPr marL="342797" indent="-342797">
              <a:lnSpc>
                <a:spcPts val="3100"/>
              </a:lnSpc>
              <a:buSzPct val="100000"/>
            </a:pPr>
            <a:endParaRPr lang="hu-HU" sz="2400" dirty="0" smtClean="0">
              <a:solidFill>
                <a:srgbClr val="D7E5D8"/>
              </a:solidFill>
              <a:latin typeface="Bookman Old Style" pitchFamily="18" charset="0"/>
              <a:ea typeface="Syne" pitchFamily="34" charset="-122"/>
              <a:cs typeface="Syne" pitchFamily="34" charset="-120"/>
            </a:endParaRPr>
          </a:p>
          <a:p>
            <a:pPr marL="342797" indent="-342797">
              <a:lnSpc>
                <a:spcPts val="3100"/>
              </a:lnSpc>
              <a:buSzPct val="100000"/>
            </a:pPr>
            <a:endParaRPr lang="hu-HU" sz="2400" dirty="0" smtClean="0">
              <a:solidFill>
                <a:srgbClr val="D7E5D8"/>
              </a:solidFill>
              <a:latin typeface="Bookman Old Style" pitchFamily="18"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47" y="791411"/>
            <a:ext cx="7904917" cy="462796"/>
          </a:xfrm>
          <a:prstGeom prst="rect">
            <a:avLst/>
          </a:prstGeom>
          <a:noFill/>
          <a:ln/>
        </p:spPr>
        <p:txBody>
          <a:bodyPr wrap="none" lIns="0" tIns="0" rIns="0" bIns="0" rtlCol="0" anchor="t"/>
          <a:lstStyle/>
          <a:p>
            <a:pPr>
              <a:lnSpc>
                <a:spcPts val="3600"/>
              </a:lnSpc>
            </a:pPr>
            <a:r>
              <a:rPr lang="en-US" sz="4000" b="1" dirty="0">
                <a:solidFill>
                  <a:srgbClr val="F0F4F1"/>
                </a:solidFill>
                <a:latin typeface="Bookman Old Style" pitchFamily="18" charset="0"/>
                <a:ea typeface="Syne Extra Bold" pitchFamily="34" charset="-122"/>
                <a:cs typeface="Syne Extra Bold" pitchFamily="34" charset="-120"/>
              </a:rPr>
              <a:t>Lakhatási szolgáltatások II.</a:t>
            </a:r>
            <a:endParaRPr lang="en-US" sz="4000" dirty="0">
              <a:latin typeface="Bookman Old Style" pitchFamily="18" charset="0"/>
            </a:endParaRPr>
          </a:p>
        </p:txBody>
      </p:sp>
      <p:sp>
        <p:nvSpPr>
          <p:cNvPr id="3" name="Text 1"/>
          <p:cNvSpPr/>
          <p:nvPr/>
        </p:nvSpPr>
        <p:spPr>
          <a:xfrm>
            <a:off x="864046" y="1352914"/>
            <a:ext cx="7004923" cy="617101"/>
          </a:xfrm>
          <a:prstGeom prst="rect">
            <a:avLst/>
          </a:prstGeom>
          <a:noFill/>
          <a:ln/>
        </p:spPr>
        <p:txBody>
          <a:bodyPr wrap="none" lIns="0" tIns="0" rIns="0" bIns="0" rtlCol="0" anchor="t"/>
          <a:lstStyle/>
          <a:p>
            <a:pPr>
              <a:lnSpc>
                <a:spcPts val="4850"/>
              </a:lnSpc>
            </a:pPr>
            <a:r>
              <a:rPr lang="en-US" sz="4000" b="1" dirty="0">
                <a:solidFill>
                  <a:srgbClr val="000000"/>
                </a:solidFill>
                <a:highlight>
                  <a:srgbClr val="A9F00F"/>
                </a:highlight>
                <a:latin typeface="Bookman Old Style" pitchFamily="18" charset="0"/>
                <a:ea typeface="Syne Extra Bold" pitchFamily="34" charset="-122"/>
                <a:cs typeface="Syne Extra Bold" pitchFamily="34" charset="-120"/>
              </a:rPr>
              <a:t>Közösségi szállók:</a:t>
            </a:r>
            <a:endParaRPr lang="en-US" sz="4000" dirty="0">
              <a:latin typeface="Bookman Old Style" pitchFamily="18" charset="0"/>
            </a:endParaRPr>
          </a:p>
        </p:txBody>
      </p:sp>
      <p:sp>
        <p:nvSpPr>
          <p:cNvPr id="4" name="Shape 2"/>
          <p:cNvSpPr/>
          <p:nvPr/>
        </p:nvSpPr>
        <p:spPr>
          <a:xfrm>
            <a:off x="864037" y="2710585"/>
            <a:ext cx="6327696" cy="4727615"/>
          </a:xfrm>
          <a:prstGeom prst="roundRect">
            <a:avLst>
              <a:gd name="adj" fmla="val 3095"/>
            </a:avLst>
          </a:prstGeom>
          <a:solidFill>
            <a:srgbClr val="152025">
              <a:alpha val="95000"/>
            </a:srgbClr>
          </a:solidFill>
          <a:ln/>
        </p:spPr>
      </p:sp>
      <p:sp>
        <p:nvSpPr>
          <p:cNvPr id="5" name="Shape 3"/>
          <p:cNvSpPr/>
          <p:nvPr/>
        </p:nvSpPr>
        <p:spPr>
          <a:xfrm>
            <a:off x="864037" y="2680097"/>
            <a:ext cx="6327696" cy="121920"/>
          </a:xfrm>
          <a:prstGeom prst="roundRect">
            <a:avLst>
              <a:gd name="adj" fmla="val 85050"/>
            </a:avLst>
          </a:prstGeom>
          <a:solidFill>
            <a:srgbClr val="A9F00F"/>
          </a:solidFill>
          <a:ln/>
        </p:spPr>
      </p:sp>
      <p:sp>
        <p:nvSpPr>
          <p:cNvPr id="6" name="Shape 4"/>
          <p:cNvSpPr/>
          <p:nvPr/>
        </p:nvSpPr>
        <p:spPr>
          <a:xfrm>
            <a:off x="3657600" y="2340301"/>
            <a:ext cx="740570" cy="740569"/>
          </a:xfrm>
          <a:prstGeom prst="roundRect">
            <a:avLst>
              <a:gd name="adj" fmla="val 123473"/>
            </a:avLst>
          </a:prstGeom>
          <a:solidFill>
            <a:srgbClr val="A9F00F"/>
          </a:solidFill>
          <a:ln/>
        </p:spPr>
      </p:sp>
      <p:sp>
        <p:nvSpPr>
          <p:cNvPr id="8" name="Text 5"/>
          <p:cNvSpPr/>
          <p:nvPr/>
        </p:nvSpPr>
        <p:spPr>
          <a:xfrm>
            <a:off x="2176226" y="3327797"/>
            <a:ext cx="3703320" cy="462796"/>
          </a:xfrm>
          <a:prstGeom prst="rect">
            <a:avLst/>
          </a:prstGeom>
          <a:noFill/>
          <a:ln/>
        </p:spPr>
        <p:txBody>
          <a:bodyPr wrap="none" lIns="0" tIns="0" rIns="0" bIns="0" rtlCol="0" anchor="t"/>
          <a:lstStyle/>
          <a:p>
            <a:pPr algn="ctr">
              <a:lnSpc>
                <a:spcPts val="3600"/>
              </a:lnSpc>
            </a:pPr>
            <a:r>
              <a:rPr lang="en-US" sz="3600" b="1" dirty="0">
                <a:solidFill>
                  <a:srgbClr val="D7E5D8"/>
                </a:solidFill>
                <a:latin typeface="Bookman Old Style" pitchFamily="18" charset="0"/>
                <a:ea typeface="Syne Extra Bold" pitchFamily="34" charset="-122"/>
                <a:cs typeface="Syne Extra Bold" pitchFamily="34" charset="-120"/>
              </a:rPr>
              <a:t>LÉLEK Ház</a:t>
            </a:r>
            <a:endParaRPr lang="en-US" sz="3600" dirty="0">
              <a:latin typeface="Bookman Old Style" pitchFamily="18" charset="0"/>
            </a:endParaRPr>
          </a:p>
        </p:txBody>
      </p:sp>
      <p:sp>
        <p:nvSpPr>
          <p:cNvPr id="9" name="Text 6"/>
          <p:cNvSpPr/>
          <p:nvPr/>
        </p:nvSpPr>
        <p:spPr>
          <a:xfrm>
            <a:off x="1141335" y="3938707"/>
            <a:ext cx="5773102" cy="1580198"/>
          </a:xfrm>
          <a:prstGeom prst="rect">
            <a:avLst/>
          </a:prstGeom>
          <a:noFill/>
          <a:ln/>
        </p:spPr>
        <p:txBody>
          <a:bodyPr wrap="square" lIns="0" tIns="0" rIns="0" bIns="0" rtlCol="0" anchor="t"/>
          <a:lstStyle/>
          <a:p>
            <a:pPr algn="ctr">
              <a:lnSpc>
                <a:spcPts val="3100"/>
              </a:lnSpc>
            </a:pPr>
            <a:r>
              <a:rPr lang="en-US" sz="2000" dirty="0">
                <a:solidFill>
                  <a:srgbClr val="D7E5D8"/>
                </a:solidFill>
                <a:latin typeface="Bookman Old Style" pitchFamily="18" charset="0"/>
                <a:ea typeface="Syne" pitchFamily="34" charset="-122"/>
                <a:cs typeface="Syne" pitchFamily="34" charset="-120"/>
              </a:rPr>
              <a:t>14 férőhely, 3-4 ágyas szobák 2 részleg (női, férfi), 24 órás portaszolgálat,  Házirend, intenzív szociális munka, elő-takarékossági és munkavállalási kötelezettség, közösségi programok</a:t>
            </a:r>
            <a:endParaRPr lang="en-US" sz="2000" dirty="0">
              <a:latin typeface="Bookman Old Style" pitchFamily="18" charset="0"/>
            </a:endParaRPr>
          </a:p>
        </p:txBody>
      </p:sp>
      <p:sp>
        <p:nvSpPr>
          <p:cNvPr id="10" name="Text 7"/>
          <p:cNvSpPr/>
          <p:nvPr/>
        </p:nvSpPr>
        <p:spPr>
          <a:xfrm>
            <a:off x="1141335" y="5975747"/>
            <a:ext cx="5773102" cy="790099"/>
          </a:xfrm>
          <a:prstGeom prst="rect">
            <a:avLst/>
          </a:prstGeom>
          <a:noFill/>
          <a:ln/>
        </p:spPr>
        <p:txBody>
          <a:bodyPr wrap="square" lIns="0" tIns="0" rIns="0" bIns="0" rtlCol="0" anchor="t"/>
          <a:lstStyle/>
          <a:p>
            <a:pPr algn="ctr">
              <a:lnSpc>
                <a:spcPts val="3100"/>
              </a:lnSpc>
            </a:pPr>
            <a:r>
              <a:rPr lang="en-US" sz="2000" b="1" dirty="0">
                <a:solidFill>
                  <a:srgbClr val="D7E5D8"/>
                </a:solidFill>
                <a:highlight>
                  <a:srgbClr val="1F7135"/>
                </a:highlight>
                <a:latin typeface="Bookman Old Style" pitchFamily="18" charset="0"/>
                <a:ea typeface="Syne" pitchFamily="34" charset="-122"/>
                <a:cs typeface="Syne" pitchFamily="34" charset="-120"/>
              </a:rPr>
              <a:t>2025-ben 24 ellátott vette igénybe, 3 fő költözött tovább LÉLEK lakásba</a:t>
            </a:r>
            <a:endParaRPr lang="en-US" sz="2000" dirty="0">
              <a:latin typeface="Bookman Old Style" pitchFamily="18" charset="0"/>
            </a:endParaRPr>
          </a:p>
        </p:txBody>
      </p:sp>
      <p:sp>
        <p:nvSpPr>
          <p:cNvPr id="11" name="Shape 8"/>
          <p:cNvSpPr/>
          <p:nvPr/>
        </p:nvSpPr>
        <p:spPr>
          <a:xfrm>
            <a:off x="7438551" y="2710585"/>
            <a:ext cx="6327814" cy="4727615"/>
          </a:xfrm>
          <a:prstGeom prst="roundRect">
            <a:avLst>
              <a:gd name="adj" fmla="val 3095"/>
            </a:avLst>
          </a:prstGeom>
          <a:solidFill>
            <a:srgbClr val="152025">
              <a:alpha val="95000"/>
            </a:srgbClr>
          </a:solidFill>
          <a:ln/>
        </p:spPr>
      </p:sp>
      <p:sp>
        <p:nvSpPr>
          <p:cNvPr id="12" name="Shape 9"/>
          <p:cNvSpPr/>
          <p:nvPr/>
        </p:nvSpPr>
        <p:spPr>
          <a:xfrm>
            <a:off x="7438551" y="2680097"/>
            <a:ext cx="6327814" cy="121920"/>
          </a:xfrm>
          <a:prstGeom prst="roundRect">
            <a:avLst>
              <a:gd name="adj" fmla="val 85050"/>
            </a:avLst>
          </a:prstGeom>
          <a:solidFill>
            <a:srgbClr val="A9F00F"/>
          </a:solidFill>
          <a:ln/>
        </p:spPr>
      </p:sp>
      <p:sp>
        <p:nvSpPr>
          <p:cNvPr id="13" name="Shape 10"/>
          <p:cNvSpPr/>
          <p:nvPr/>
        </p:nvSpPr>
        <p:spPr>
          <a:xfrm>
            <a:off x="10232112" y="2340301"/>
            <a:ext cx="740570" cy="740569"/>
          </a:xfrm>
          <a:prstGeom prst="roundRect">
            <a:avLst>
              <a:gd name="adj" fmla="val 123473"/>
            </a:avLst>
          </a:prstGeom>
          <a:solidFill>
            <a:srgbClr val="A9F00F"/>
          </a:solidFill>
          <a:ln/>
        </p:spPr>
      </p:sp>
      <p:sp>
        <p:nvSpPr>
          <p:cNvPr id="15" name="Text 11"/>
          <p:cNvSpPr/>
          <p:nvPr/>
        </p:nvSpPr>
        <p:spPr>
          <a:xfrm>
            <a:off x="7715845" y="3327797"/>
            <a:ext cx="5773222" cy="771526"/>
          </a:xfrm>
          <a:prstGeom prst="rect">
            <a:avLst/>
          </a:prstGeom>
          <a:noFill/>
          <a:ln/>
        </p:spPr>
        <p:txBody>
          <a:bodyPr wrap="square" lIns="0" tIns="0" rIns="0" bIns="0" rtlCol="0" anchor="t"/>
          <a:lstStyle/>
          <a:p>
            <a:pPr algn="ctr">
              <a:lnSpc>
                <a:spcPts val="3000"/>
              </a:lnSpc>
            </a:pPr>
            <a:r>
              <a:rPr lang="en-US" sz="3200" b="1" dirty="0">
                <a:solidFill>
                  <a:srgbClr val="D7E5D8"/>
                </a:solidFill>
                <a:latin typeface="Bookman Old Style" pitchFamily="18" charset="0"/>
                <a:ea typeface="Syne Extra Bold" pitchFamily="34" charset="-122"/>
                <a:cs typeface="Syne Extra Bold" pitchFamily="34" charset="-120"/>
              </a:rPr>
              <a:t>Családos Közösségi Szállás (CSKSZ)</a:t>
            </a:r>
            <a:endParaRPr lang="en-US" sz="3200" dirty="0">
              <a:latin typeface="Bookman Old Style" pitchFamily="18" charset="0"/>
            </a:endParaRPr>
          </a:p>
        </p:txBody>
      </p:sp>
      <p:sp>
        <p:nvSpPr>
          <p:cNvPr id="16" name="Text 12"/>
          <p:cNvSpPr/>
          <p:nvPr/>
        </p:nvSpPr>
        <p:spPr>
          <a:xfrm>
            <a:off x="7715845" y="4247436"/>
            <a:ext cx="5773222" cy="1580198"/>
          </a:xfrm>
          <a:prstGeom prst="rect">
            <a:avLst/>
          </a:prstGeom>
          <a:noFill/>
          <a:ln/>
        </p:spPr>
        <p:txBody>
          <a:bodyPr wrap="square" lIns="0" tIns="0" rIns="0" bIns="0" rtlCol="0" anchor="t"/>
          <a:lstStyle/>
          <a:p>
            <a:pPr algn="ctr">
              <a:lnSpc>
                <a:spcPts val="3100"/>
              </a:lnSpc>
            </a:pPr>
            <a:r>
              <a:rPr lang="en-US" sz="2000" dirty="0">
                <a:solidFill>
                  <a:srgbClr val="D7E5D8"/>
                </a:solidFill>
                <a:latin typeface="Bookman Old Style" pitchFamily="18" charset="0"/>
                <a:ea typeface="Syne" pitchFamily="34" charset="-122"/>
                <a:cs typeface="Syne" pitchFamily="34" charset="-120"/>
              </a:rPr>
              <a:t>5 lakásos társasház, udvari kamera van, de személyzet nincs,  Házirend, intenzív szociális munka, elő-takarékossági és munkavállalási kötelezettség, közösségi programok</a:t>
            </a:r>
            <a:endParaRPr lang="en-US" sz="2000" dirty="0">
              <a:latin typeface="Bookman Old Style" pitchFamily="18" charset="0"/>
            </a:endParaRPr>
          </a:p>
        </p:txBody>
      </p:sp>
      <p:sp>
        <p:nvSpPr>
          <p:cNvPr id="17" name="Text 13"/>
          <p:cNvSpPr/>
          <p:nvPr/>
        </p:nvSpPr>
        <p:spPr>
          <a:xfrm>
            <a:off x="7715845" y="5975747"/>
            <a:ext cx="5773222" cy="1185148"/>
          </a:xfrm>
          <a:prstGeom prst="rect">
            <a:avLst/>
          </a:prstGeom>
          <a:noFill/>
          <a:ln/>
        </p:spPr>
        <p:txBody>
          <a:bodyPr wrap="square" lIns="0" tIns="0" rIns="0" bIns="0" rtlCol="0" anchor="t"/>
          <a:lstStyle/>
          <a:p>
            <a:pPr algn="ctr">
              <a:lnSpc>
                <a:spcPts val="3100"/>
              </a:lnSpc>
            </a:pPr>
            <a:r>
              <a:rPr lang="en-US" sz="2000" b="1" dirty="0">
                <a:solidFill>
                  <a:srgbClr val="D7E5D8"/>
                </a:solidFill>
                <a:highlight>
                  <a:srgbClr val="1F7135"/>
                </a:highlight>
                <a:latin typeface="Bookman Old Style" pitchFamily="18" charset="0"/>
                <a:ea typeface="Syne" pitchFamily="34" charset="-122"/>
                <a:cs typeface="Syne" pitchFamily="34" charset="-120"/>
              </a:rPr>
              <a:t>2025-ben 23 ellátott vette igénybe  (7 család), 2 kiköltözés és 2 beköltözés volt (BV, LÉLEK lakás)</a:t>
            </a:r>
            <a:endParaRPr lang="en-US" sz="2000" b="1" dirty="0">
              <a:latin typeface="Bookman Old Style" pitchFamily="18" charset="0"/>
            </a:endParaRP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0753" y="1150803"/>
            <a:ext cx="8060413" cy="462796"/>
          </a:xfrm>
          <a:prstGeom prst="rect">
            <a:avLst/>
          </a:prstGeom>
          <a:noFill/>
          <a:ln/>
        </p:spPr>
        <p:txBody>
          <a:bodyPr wrap="none" lIns="0" tIns="0" rIns="0" bIns="0" rtlCol="0" anchor="t"/>
          <a:lstStyle/>
          <a:p>
            <a:pPr>
              <a:lnSpc>
                <a:spcPts val="3600"/>
              </a:lnSpc>
            </a:pPr>
            <a:r>
              <a:rPr lang="en-US" sz="3600" b="1" dirty="0">
                <a:solidFill>
                  <a:srgbClr val="F0F4F1"/>
                </a:solidFill>
                <a:latin typeface="Bookman Old Style" pitchFamily="18" charset="0"/>
                <a:ea typeface="Syne Extra Bold" pitchFamily="34" charset="-122"/>
                <a:cs typeface="Syne Extra Bold" pitchFamily="34" charset="-120"/>
              </a:rPr>
              <a:t>Lakhatási szolgáltatások III.</a:t>
            </a:r>
            <a:endParaRPr lang="en-US" sz="3600" dirty="0">
              <a:latin typeface="Bookman Old Style" pitchFamily="18" charset="0"/>
            </a:endParaRPr>
          </a:p>
        </p:txBody>
      </p:sp>
      <p:sp>
        <p:nvSpPr>
          <p:cNvPr id="3" name="Text 1"/>
          <p:cNvSpPr/>
          <p:nvPr/>
        </p:nvSpPr>
        <p:spPr>
          <a:xfrm>
            <a:off x="864039" y="1943702"/>
            <a:ext cx="5860374" cy="617101"/>
          </a:xfrm>
          <a:prstGeom prst="rect">
            <a:avLst/>
          </a:prstGeom>
          <a:noFill/>
          <a:ln/>
        </p:spPr>
        <p:txBody>
          <a:bodyPr wrap="none" lIns="0" tIns="0" rIns="0" bIns="0" rtlCol="0" anchor="t"/>
          <a:lstStyle/>
          <a:p>
            <a:pPr>
              <a:lnSpc>
                <a:spcPts val="4850"/>
              </a:lnSpc>
            </a:pPr>
            <a:r>
              <a:rPr lang="en-US" sz="4000" b="1" dirty="0">
                <a:solidFill>
                  <a:srgbClr val="000000"/>
                </a:solidFill>
                <a:highlight>
                  <a:srgbClr val="A9F00F"/>
                </a:highlight>
                <a:latin typeface="Bookman Old Style" pitchFamily="18" charset="0"/>
                <a:ea typeface="Syne Extra Bold" pitchFamily="34" charset="-122"/>
                <a:cs typeface="Syne Extra Bold" pitchFamily="34" charset="-120"/>
              </a:rPr>
              <a:t>LÉLEK lakások</a:t>
            </a:r>
            <a:endParaRPr lang="en-US" sz="4000" dirty="0">
              <a:latin typeface="Bookman Old Style" pitchFamily="18" charset="0"/>
            </a:endParaRPr>
          </a:p>
        </p:txBody>
      </p:sp>
      <p:sp>
        <p:nvSpPr>
          <p:cNvPr id="4" name="Text 2"/>
          <p:cNvSpPr/>
          <p:nvPr/>
        </p:nvSpPr>
        <p:spPr>
          <a:xfrm>
            <a:off x="864046" y="3177904"/>
            <a:ext cx="3086101" cy="385763"/>
          </a:xfrm>
          <a:prstGeom prst="rect">
            <a:avLst/>
          </a:prstGeom>
          <a:noFill/>
          <a:ln/>
        </p:spPr>
        <p:txBody>
          <a:bodyPr wrap="none" lIns="0" tIns="0" rIns="0" bIns="0" rtlCol="0" anchor="t"/>
          <a:lstStyle/>
          <a:p>
            <a:pPr>
              <a:lnSpc>
                <a:spcPts val="3000"/>
              </a:lnSpc>
            </a:pPr>
            <a:r>
              <a:rPr lang="en-US" sz="3200" b="1" dirty="0">
                <a:solidFill>
                  <a:srgbClr val="F0F4F1"/>
                </a:solidFill>
                <a:latin typeface="Bookman Old Style" pitchFamily="18" charset="0"/>
                <a:ea typeface="Syne Extra Bold" pitchFamily="34" charset="-122"/>
                <a:cs typeface="Syne Extra Bold" pitchFamily="34" charset="-120"/>
              </a:rPr>
              <a:t>21 db lakás</a:t>
            </a:r>
            <a:endParaRPr lang="en-US" sz="3200" dirty="0">
              <a:latin typeface="Bookman Old Style" pitchFamily="18" charset="0"/>
            </a:endParaRPr>
          </a:p>
        </p:txBody>
      </p:sp>
      <p:sp>
        <p:nvSpPr>
          <p:cNvPr id="5" name="Text 3"/>
          <p:cNvSpPr/>
          <p:nvPr/>
        </p:nvSpPr>
        <p:spPr>
          <a:xfrm>
            <a:off x="864037" y="3810479"/>
            <a:ext cx="6555106" cy="1185148"/>
          </a:xfrm>
          <a:prstGeom prst="rect">
            <a:avLst/>
          </a:prstGeom>
          <a:noFill/>
          <a:ln/>
        </p:spPr>
        <p:txBody>
          <a:bodyPr wrap="square" lIns="0" tIns="0" rIns="0" bIns="0" rtlCol="0" anchor="t"/>
          <a:lstStyle/>
          <a:p>
            <a:pPr>
              <a:lnSpc>
                <a:spcPts val="3100"/>
              </a:lnSpc>
            </a:pPr>
            <a:r>
              <a:rPr lang="en-US" sz="2400" dirty="0">
                <a:solidFill>
                  <a:srgbClr val="D7E5D8"/>
                </a:solidFill>
                <a:latin typeface="Bookman Old Style" pitchFamily="18" charset="0"/>
                <a:ea typeface="Syne" pitchFamily="34" charset="-122"/>
                <a:cs typeface="Syne" pitchFamily="34" charset="-120"/>
              </a:rPr>
              <a:t>jellemzően 1 szobásak, 100-as házakban, kerületi szinten átlagos műszaki állapotban, félig bútorozva, + rezsidíj hozzájárulási kötelezettség</a:t>
            </a:r>
            <a:endParaRPr lang="en-US" sz="2400" dirty="0">
              <a:latin typeface="Bookman Old Style" pitchFamily="18" charset="0"/>
            </a:endParaRPr>
          </a:p>
        </p:txBody>
      </p:sp>
      <p:sp>
        <p:nvSpPr>
          <p:cNvPr id="6" name="Text 4"/>
          <p:cNvSpPr/>
          <p:nvPr/>
        </p:nvSpPr>
        <p:spPr>
          <a:xfrm>
            <a:off x="864037" y="5217795"/>
            <a:ext cx="6555106" cy="395050"/>
          </a:xfrm>
          <a:prstGeom prst="rect">
            <a:avLst/>
          </a:prstGeom>
          <a:noFill/>
          <a:ln/>
        </p:spPr>
        <p:txBody>
          <a:bodyPr wrap="none" lIns="0" tIns="0" rIns="0" bIns="0" rtlCol="0" anchor="t"/>
          <a:lstStyle/>
          <a:p>
            <a:pPr>
              <a:lnSpc>
                <a:spcPts val="3100"/>
              </a:lnSpc>
            </a:pPr>
            <a:endParaRPr lang="en-US" dirty="0"/>
          </a:p>
        </p:txBody>
      </p:sp>
      <p:sp>
        <p:nvSpPr>
          <p:cNvPr id="7" name="Text 5"/>
          <p:cNvSpPr/>
          <p:nvPr/>
        </p:nvSpPr>
        <p:spPr>
          <a:xfrm>
            <a:off x="864046" y="6625117"/>
            <a:ext cx="6555106" cy="790099"/>
          </a:xfrm>
          <a:prstGeom prst="rect">
            <a:avLst/>
          </a:prstGeom>
          <a:noFill/>
          <a:ln/>
        </p:spPr>
        <p:txBody>
          <a:bodyPr wrap="square" lIns="0" tIns="0" rIns="0" bIns="0" rtlCol="0" anchor="t"/>
          <a:lstStyle/>
          <a:p>
            <a:pPr>
              <a:lnSpc>
                <a:spcPts val="3100"/>
              </a:lnSpc>
            </a:pPr>
            <a:r>
              <a:rPr lang="en-US" sz="2400" b="1" dirty="0">
                <a:solidFill>
                  <a:srgbClr val="D7E5D8"/>
                </a:solidFill>
                <a:highlight>
                  <a:srgbClr val="1F7135"/>
                </a:highlight>
                <a:latin typeface="Bookman Old Style" pitchFamily="18" charset="0"/>
                <a:ea typeface="Syne" pitchFamily="34" charset="-122"/>
                <a:cs typeface="Syne" pitchFamily="34" charset="-120"/>
              </a:rPr>
              <a:t>2025-ben 47 fő lakott LÉLEK lakásban (7 család, 19 egyedülálló, 13 kiskorú)</a:t>
            </a:r>
            <a:endParaRPr lang="en-US" sz="2400" dirty="0">
              <a:latin typeface="Bookman Old Style" pitchFamily="18" charset="0"/>
            </a:endParaRPr>
          </a:p>
        </p:txBody>
      </p:sp>
      <p:sp>
        <p:nvSpPr>
          <p:cNvPr id="8" name="Text 6"/>
          <p:cNvSpPr/>
          <p:nvPr/>
        </p:nvSpPr>
        <p:spPr>
          <a:xfrm>
            <a:off x="8028983" y="3177904"/>
            <a:ext cx="5689640" cy="385763"/>
          </a:xfrm>
          <a:prstGeom prst="rect">
            <a:avLst/>
          </a:prstGeom>
          <a:noFill/>
          <a:ln/>
        </p:spPr>
        <p:txBody>
          <a:bodyPr wrap="none" lIns="0" tIns="0" rIns="0" bIns="0" rtlCol="0" anchor="t"/>
          <a:lstStyle/>
          <a:p>
            <a:pPr>
              <a:lnSpc>
                <a:spcPts val="3000"/>
              </a:lnSpc>
            </a:pPr>
            <a:r>
              <a:rPr lang="en-US" sz="3200" b="1" dirty="0">
                <a:solidFill>
                  <a:srgbClr val="F0F4F1"/>
                </a:solidFill>
                <a:latin typeface="Bookman Old Style" pitchFamily="18" charset="0"/>
                <a:ea typeface="Syne Extra Bold" pitchFamily="34" charset="-122"/>
                <a:cs typeface="Syne Extra Bold" pitchFamily="34" charset="-120"/>
              </a:rPr>
              <a:t>6 db LÉLEK Esély lakás</a:t>
            </a:r>
            <a:endParaRPr lang="en-US" sz="3200" dirty="0">
              <a:latin typeface="Bookman Old Style" pitchFamily="18" charset="0"/>
            </a:endParaRPr>
          </a:p>
        </p:txBody>
      </p:sp>
      <p:sp>
        <p:nvSpPr>
          <p:cNvPr id="9" name="Text 7"/>
          <p:cNvSpPr/>
          <p:nvPr/>
        </p:nvSpPr>
        <p:spPr>
          <a:xfrm>
            <a:off x="8028990" y="3810478"/>
            <a:ext cx="6057124" cy="2765346"/>
          </a:xfrm>
          <a:prstGeom prst="rect">
            <a:avLst/>
          </a:prstGeom>
          <a:noFill/>
          <a:ln/>
        </p:spPr>
        <p:txBody>
          <a:bodyPr wrap="square" lIns="0" tIns="0" rIns="0" bIns="0" rtlCol="0" anchor="t"/>
          <a:lstStyle/>
          <a:p>
            <a:pPr>
              <a:lnSpc>
                <a:spcPts val="3100"/>
              </a:lnSpc>
            </a:pPr>
            <a:r>
              <a:rPr lang="en-US" sz="2400" dirty="0">
                <a:solidFill>
                  <a:srgbClr val="D7E5D8"/>
                </a:solidFill>
                <a:latin typeface="Bookman Old Style" pitchFamily="18" charset="0"/>
                <a:ea typeface="Syne" pitchFamily="34" charset="-122"/>
                <a:cs typeface="Syne" pitchFamily="34" charset="-120"/>
              </a:rPr>
              <a:t>2024-től, önkormányzati lakásban lakóknak, felvétel a Munkacsoport döntésére, alternatíva a kilakoltatással szemben, intenzív szociális munka, rezsidíjak részarányos fizetése, adósságtörlesztés, maximum 3 év.</a:t>
            </a:r>
            <a:endParaRPr lang="en-US" sz="2400" dirty="0">
              <a:latin typeface="Bookman Old Style" pitchFamily="18" charset="0"/>
            </a:endParaRPr>
          </a:p>
          <a:p>
            <a:pPr>
              <a:lnSpc>
                <a:spcPts val="3100"/>
              </a:lnSpc>
            </a:pPr>
            <a:endParaRPr lang="hu-HU" b="1" dirty="0" smtClean="0">
              <a:solidFill>
                <a:srgbClr val="D7E5D8"/>
              </a:solidFill>
              <a:highlight>
                <a:srgbClr val="1F7135"/>
              </a:highlight>
              <a:latin typeface="Syne" pitchFamily="34" charset="0"/>
              <a:ea typeface="Syne" pitchFamily="34" charset="-122"/>
              <a:cs typeface="Syne" pitchFamily="34" charset="-120"/>
            </a:endParaRPr>
          </a:p>
          <a:p>
            <a:pPr>
              <a:lnSpc>
                <a:spcPts val="3100"/>
              </a:lnSpc>
            </a:pPr>
            <a:r>
              <a:rPr lang="en-US" sz="2400" b="1" dirty="0" smtClean="0">
                <a:solidFill>
                  <a:srgbClr val="D7E5D8"/>
                </a:solidFill>
                <a:highlight>
                  <a:srgbClr val="1F7135"/>
                </a:highlight>
                <a:latin typeface="Bookman Old Style" pitchFamily="18" charset="0"/>
                <a:ea typeface="Syne" pitchFamily="34" charset="-122"/>
                <a:cs typeface="Syne" pitchFamily="34" charset="-120"/>
              </a:rPr>
              <a:t>2025-ben </a:t>
            </a:r>
            <a:r>
              <a:rPr lang="en-US" sz="2400" b="1" dirty="0">
                <a:solidFill>
                  <a:srgbClr val="D7E5D8"/>
                </a:solidFill>
                <a:highlight>
                  <a:srgbClr val="1F7135"/>
                </a:highlight>
                <a:latin typeface="Bookman Old Style" pitchFamily="18" charset="0"/>
                <a:ea typeface="Syne" pitchFamily="34" charset="-122"/>
                <a:cs typeface="Syne" pitchFamily="34" charset="-120"/>
              </a:rPr>
              <a:t>17 </a:t>
            </a:r>
            <a:r>
              <a:rPr lang="en-US" sz="2400" b="1" dirty="0">
                <a:solidFill>
                  <a:srgbClr val="D7E5D8"/>
                </a:solidFill>
                <a:highlight>
                  <a:srgbClr val="1F7135"/>
                </a:highlight>
                <a:latin typeface="Bookman Old Style" pitchFamily="18" charset="0"/>
                <a:ea typeface="Syne" pitchFamily="34" charset="-122"/>
                <a:cs typeface="Syne" pitchFamily="34" charset="-120"/>
              </a:rPr>
              <a:t>fő ellátott(4 család,  1 egyedülálló, 7 kiskorú)</a:t>
            </a:r>
            <a:endParaRPr lang="en-US" sz="2400" dirty="0">
              <a:latin typeface="Bookman Old Style" pitchFamily="18" charset="0"/>
            </a:endParaRP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07485" y="450062"/>
            <a:ext cx="3265714" cy="7347857"/>
          </a:xfrm>
          <a:prstGeom prst="rect">
            <a:avLst/>
          </a:prstGeom>
        </p:spPr>
      </p:pic>
      <p:sp>
        <p:nvSpPr>
          <p:cNvPr id="3" name="Text 0"/>
          <p:cNvSpPr/>
          <p:nvPr/>
        </p:nvSpPr>
        <p:spPr>
          <a:xfrm>
            <a:off x="864039" y="805543"/>
            <a:ext cx="8123397" cy="462796"/>
          </a:xfrm>
          <a:prstGeom prst="rect">
            <a:avLst/>
          </a:prstGeom>
          <a:noFill/>
          <a:ln/>
        </p:spPr>
        <p:txBody>
          <a:bodyPr wrap="none" lIns="0" tIns="0" rIns="0" bIns="0" rtlCol="0" anchor="t"/>
          <a:lstStyle/>
          <a:p>
            <a:pPr>
              <a:lnSpc>
                <a:spcPts val="3600"/>
              </a:lnSpc>
            </a:pPr>
            <a:r>
              <a:rPr lang="en-US" sz="4000" b="1" dirty="0">
                <a:solidFill>
                  <a:srgbClr val="F0F4F1"/>
                </a:solidFill>
                <a:latin typeface="Bookman Old Style" pitchFamily="18" charset="0"/>
                <a:ea typeface="Syne Extra Bold" pitchFamily="34" charset="-122"/>
                <a:cs typeface="Syne Extra Bold" pitchFamily="34" charset="-120"/>
              </a:rPr>
              <a:t>Lakhatási szolgáltatások IV.</a:t>
            </a:r>
            <a:endParaRPr lang="en-US" sz="4000" dirty="0">
              <a:latin typeface="Bookman Old Style" pitchFamily="18" charset="0"/>
            </a:endParaRPr>
          </a:p>
        </p:txBody>
      </p:sp>
      <p:sp>
        <p:nvSpPr>
          <p:cNvPr id="4" name="Text 1"/>
          <p:cNvSpPr/>
          <p:nvPr/>
        </p:nvSpPr>
        <p:spPr>
          <a:xfrm>
            <a:off x="864039" y="1665514"/>
            <a:ext cx="8351877" cy="617101"/>
          </a:xfrm>
          <a:prstGeom prst="rect">
            <a:avLst/>
          </a:prstGeom>
          <a:noFill/>
          <a:ln/>
        </p:spPr>
        <p:txBody>
          <a:bodyPr wrap="none" lIns="0" tIns="0" rIns="0" bIns="0" rtlCol="0" anchor="t"/>
          <a:lstStyle/>
          <a:p>
            <a:pPr>
              <a:lnSpc>
                <a:spcPts val="4850"/>
              </a:lnSpc>
            </a:pPr>
            <a:r>
              <a:rPr lang="en-US" sz="4000" b="1" dirty="0">
                <a:solidFill>
                  <a:srgbClr val="000000"/>
                </a:solidFill>
                <a:highlight>
                  <a:srgbClr val="A9F00F"/>
                </a:highlight>
                <a:latin typeface="Bookman Old Style" pitchFamily="18" charset="0"/>
                <a:ea typeface="Syne Extra Bold" pitchFamily="34" charset="-122"/>
                <a:cs typeface="Syne Extra Bold" pitchFamily="34" charset="-120"/>
              </a:rPr>
              <a:t>Önkormányzati lakás</a:t>
            </a:r>
            <a:endParaRPr lang="en-US" sz="4000" dirty="0">
              <a:latin typeface="Bookman Old Style" pitchFamily="18" charset="0"/>
            </a:endParaRPr>
          </a:p>
        </p:txBody>
      </p:sp>
      <p:sp>
        <p:nvSpPr>
          <p:cNvPr id="5" name="Text 2"/>
          <p:cNvSpPr/>
          <p:nvPr/>
        </p:nvSpPr>
        <p:spPr>
          <a:xfrm>
            <a:off x="864039" y="3040744"/>
            <a:ext cx="9244726" cy="876419"/>
          </a:xfrm>
          <a:prstGeom prst="rect">
            <a:avLst/>
          </a:prstGeom>
          <a:noFill/>
          <a:ln/>
        </p:spPr>
        <p:txBody>
          <a:bodyPr wrap="square" lIns="0" tIns="0" rIns="0" bIns="0" rtlCol="0" anchor="t"/>
          <a:lstStyle/>
          <a:p>
            <a:pPr marL="342797" indent="-342797">
              <a:lnSpc>
                <a:spcPts val="3100"/>
              </a:lnSpc>
              <a:buSzPct val="100000"/>
              <a:buChar char="•"/>
            </a:pPr>
            <a:r>
              <a:rPr lang="en-US" sz="2800" dirty="0">
                <a:solidFill>
                  <a:srgbClr val="D7E5D8"/>
                </a:solidFill>
                <a:latin typeface="Bookman Old Style" pitchFamily="18" charset="0"/>
                <a:ea typeface="Syne" pitchFamily="34" charset="-122"/>
                <a:cs typeface="Syne" pitchFamily="34" charset="-120"/>
              </a:rPr>
              <a:t>bérlőkijelölési jog </a:t>
            </a:r>
            <a:endParaRPr lang="en-US" sz="2800" dirty="0">
              <a:latin typeface="Bookman Old Style" pitchFamily="18" charset="0"/>
            </a:endParaRPr>
          </a:p>
          <a:p>
            <a:pPr marL="342797" indent="-342797">
              <a:lnSpc>
                <a:spcPts val="3100"/>
              </a:lnSpc>
              <a:buSzPct val="100000"/>
              <a:buChar char="•"/>
            </a:pPr>
            <a:r>
              <a:rPr lang="en-US" sz="2800" dirty="0">
                <a:solidFill>
                  <a:srgbClr val="D7E5D8"/>
                </a:solidFill>
                <a:latin typeface="Bookman Old Style" pitchFamily="18" charset="0"/>
                <a:ea typeface="Syne" pitchFamily="34" charset="-122"/>
                <a:cs typeface="Syne" pitchFamily="34" charset="-120"/>
              </a:rPr>
              <a:t>kilépés a Programból, csak utógondozás, utánkövetés</a:t>
            </a:r>
            <a:endParaRPr lang="en-US" sz="2800" dirty="0">
              <a:latin typeface="Bookman Old Style" pitchFamily="18" charset="0"/>
            </a:endParaRPr>
          </a:p>
        </p:txBody>
      </p:sp>
      <p:sp>
        <p:nvSpPr>
          <p:cNvPr id="6" name="Text 3"/>
          <p:cNvSpPr/>
          <p:nvPr/>
        </p:nvSpPr>
        <p:spPr>
          <a:xfrm>
            <a:off x="864039" y="5071230"/>
            <a:ext cx="9244726" cy="790099"/>
          </a:xfrm>
          <a:prstGeom prst="rect">
            <a:avLst/>
          </a:prstGeom>
          <a:noFill/>
          <a:ln/>
        </p:spPr>
        <p:txBody>
          <a:bodyPr wrap="square" lIns="0" tIns="0" rIns="0" bIns="0" rtlCol="0" anchor="t"/>
          <a:lstStyle/>
          <a:p>
            <a:pPr>
              <a:lnSpc>
                <a:spcPts val="3100"/>
              </a:lnSpc>
            </a:pPr>
            <a:r>
              <a:rPr lang="en-US" sz="2400" b="1" dirty="0">
                <a:solidFill>
                  <a:srgbClr val="D7E5D8"/>
                </a:solidFill>
                <a:highlight>
                  <a:srgbClr val="1F7135"/>
                </a:highlight>
                <a:latin typeface="Bookman Old Style" pitchFamily="18" charset="0"/>
                <a:ea typeface="Syne" pitchFamily="34" charset="-122"/>
                <a:cs typeface="Syne" pitchFamily="34" charset="-120"/>
              </a:rPr>
              <a:t>2025.12.31-ig 22 lakás, 25 költözés, 50 fő teljesítette</a:t>
            </a:r>
            <a:r>
              <a:rPr lang="en-US" sz="2400" b="1" dirty="0">
                <a:solidFill>
                  <a:srgbClr val="D7E5D8"/>
                </a:solidFill>
                <a:highlight>
                  <a:srgbClr val="1F7135"/>
                </a:highlight>
                <a:latin typeface="Bookman Old Style" pitchFamily="18" charset="0"/>
                <a:ea typeface="Syne" pitchFamily="34" charset="-122"/>
                <a:cs typeface="Syne" pitchFamily="34" charset="-120"/>
              </a:rPr>
              <a:t> a </a:t>
            </a:r>
            <a:r>
              <a:rPr lang="en-US" sz="2400" b="1" dirty="0" err="1" smtClean="0">
                <a:solidFill>
                  <a:srgbClr val="D7E5D8"/>
                </a:solidFill>
                <a:highlight>
                  <a:srgbClr val="1F7135"/>
                </a:highlight>
                <a:latin typeface="Bookman Old Style" pitchFamily="18" charset="0"/>
                <a:ea typeface="Syne" pitchFamily="34" charset="-122"/>
                <a:cs typeface="Syne" pitchFamily="34" charset="-120"/>
              </a:rPr>
              <a:t>Programot</a:t>
            </a:r>
            <a:endParaRPr lang="hu-HU" sz="2400" b="1" dirty="0" smtClean="0">
              <a:solidFill>
                <a:srgbClr val="D7E5D8"/>
              </a:solidFill>
              <a:highlight>
                <a:srgbClr val="1F7135"/>
              </a:highlight>
              <a:latin typeface="Bookman Old Style" pitchFamily="18" charset="0"/>
              <a:ea typeface="Syne" pitchFamily="34" charset="-122"/>
              <a:cs typeface="Syne" pitchFamily="34" charset="-120"/>
            </a:endParaRPr>
          </a:p>
          <a:p>
            <a:pPr>
              <a:lnSpc>
                <a:spcPts val="3100"/>
              </a:lnSpc>
            </a:pPr>
            <a:endParaRPr lang="hu-HU" sz="2400" b="1" dirty="0" smtClean="0">
              <a:solidFill>
                <a:srgbClr val="D7E5D8"/>
              </a:solidFill>
              <a:highlight>
                <a:srgbClr val="1F7135"/>
              </a:highlight>
              <a:latin typeface="Bookman Old Style" pitchFamily="18" charset="0"/>
              <a:ea typeface="Syne" pitchFamily="34" charset="-122"/>
              <a:cs typeface="Syne" pitchFamily="34" charset="-120"/>
            </a:endParaRPr>
          </a:p>
          <a:p>
            <a:pPr>
              <a:lnSpc>
                <a:spcPts val="3100"/>
              </a:lnSpc>
            </a:pPr>
            <a:r>
              <a:rPr lang="en-US" sz="2400" b="1" dirty="0" smtClean="0">
                <a:solidFill>
                  <a:srgbClr val="D7E5D8"/>
                </a:solidFill>
                <a:highlight>
                  <a:srgbClr val="1F7135"/>
                </a:highlight>
                <a:latin typeface="Bookman Old Style" pitchFamily="18" charset="0"/>
                <a:ea typeface="Syne" pitchFamily="34" charset="-122"/>
                <a:cs typeface="Syne" pitchFamily="34" charset="-120"/>
              </a:rPr>
              <a:t>2025-ben </a:t>
            </a:r>
            <a:r>
              <a:rPr lang="en-US" sz="2400" b="1" dirty="0">
                <a:solidFill>
                  <a:srgbClr val="D7E5D8"/>
                </a:solidFill>
                <a:highlight>
                  <a:srgbClr val="1F7135"/>
                </a:highlight>
                <a:latin typeface="Bookman Old Style" pitchFamily="18" charset="0"/>
                <a:ea typeface="Syne" pitchFamily="34" charset="-122"/>
                <a:cs typeface="Syne" pitchFamily="34" charset="-120"/>
              </a:rPr>
              <a:t>1 </a:t>
            </a:r>
            <a:r>
              <a:rPr lang="en-US" sz="2400" b="1" dirty="0">
                <a:solidFill>
                  <a:srgbClr val="D7E5D8"/>
                </a:solidFill>
                <a:highlight>
                  <a:srgbClr val="1F7135"/>
                </a:highlight>
                <a:latin typeface="Bookman Old Style" pitchFamily="18" charset="0"/>
                <a:ea typeface="Syne" pitchFamily="34" charset="-122"/>
                <a:cs typeface="Syne" pitchFamily="34" charset="-120"/>
              </a:rPr>
              <a:t>család (2 fő, 1 apa-lánya</a:t>
            </a:r>
            <a:r>
              <a:rPr lang="en-US" sz="2400" b="1" dirty="0">
                <a:solidFill>
                  <a:srgbClr val="D7E5D8"/>
                </a:solidFill>
                <a:highlight>
                  <a:srgbClr val="1F7135"/>
                </a:highlight>
                <a:latin typeface="Bookman Old Style" pitchFamily="18" charset="0"/>
                <a:ea typeface="Syne" pitchFamily="34" charset="-122"/>
                <a:cs typeface="Syne" pitchFamily="34" charset="-120"/>
              </a:rPr>
              <a:t>) </a:t>
            </a:r>
            <a:r>
              <a:rPr lang="hu-HU" sz="2400" b="1" dirty="0" smtClean="0">
                <a:solidFill>
                  <a:srgbClr val="D7E5D8"/>
                </a:solidFill>
                <a:highlight>
                  <a:srgbClr val="1F7135"/>
                </a:highlight>
                <a:latin typeface="Bookman Old Style" pitchFamily="18" charset="0"/>
                <a:ea typeface="Syne" pitchFamily="34" charset="-122"/>
                <a:cs typeface="Syne" pitchFamily="34" charset="-120"/>
              </a:rPr>
              <a:t>bérlőkijelölése</a:t>
            </a:r>
            <a:r>
              <a:rPr lang="en-US" sz="2400" b="1" dirty="0" smtClean="0">
                <a:solidFill>
                  <a:srgbClr val="D7E5D8"/>
                </a:solidFill>
                <a:highlight>
                  <a:srgbClr val="1F7135"/>
                </a:highlight>
                <a:latin typeface="Bookman Old Style" pitchFamily="18" charset="0"/>
                <a:ea typeface="Syne" pitchFamily="34" charset="-122"/>
                <a:cs typeface="Syne" pitchFamily="34" charset="-120"/>
              </a:rPr>
              <a:t> </a:t>
            </a:r>
            <a:r>
              <a:rPr lang="en-US" sz="2400" b="1" dirty="0">
                <a:solidFill>
                  <a:srgbClr val="D7E5D8"/>
                </a:solidFill>
                <a:highlight>
                  <a:srgbClr val="1F7135"/>
                </a:highlight>
                <a:latin typeface="Bookman Old Style" pitchFamily="18" charset="0"/>
                <a:ea typeface="Syne" pitchFamily="34" charset="-122"/>
                <a:cs typeface="Syne" pitchFamily="34" charset="-120"/>
              </a:rPr>
              <a:t>történt</a:t>
            </a:r>
            <a:r>
              <a:rPr lang="en-US" sz="2400" b="1" dirty="0">
                <a:solidFill>
                  <a:srgbClr val="D7E5D8"/>
                </a:solidFill>
                <a:highlight>
                  <a:srgbClr val="1F7135"/>
                </a:highlight>
                <a:latin typeface="Bookman Old Style" pitchFamily="18" charset="0"/>
                <a:ea typeface="Syne" pitchFamily="34" charset="-122"/>
                <a:cs typeface="Syne" pitchFamily="34" charset="-120"/>
              </a:rPr>
              <a:t> meg</a:t>
            </a:r>
            <a:r>
              <a:rPr lang="en-US" sz="2400" b="1" dirty="0" smtClean="0">
                <a:solidFill>
                  <a:srgbClr val="D7E5D8"/>
                </a:solidFill>
                <a:highlight>
                  <a:srgbClr val="1F7135"/>
                </a:highlight>
                <a:latin typeface="Bookman Old Style" pitchFamily="18" charset="0"/>
                <a:ea typeface="Syne" pitchFamily="34" charset="-122"/>
                <a:cs typeface="Syne" pitchFamily="34" charset="-120"/>
              </a:rPr>
              <a:t>.</a:t>
            </a:r>
            <a:endParaRPr lang="hu-HU" sz="2400" b="1" dirty="0" smtClean="0">
              <a:solidFill>
                <a:srgbClr val="D7E5D8"/>
              </a:solidFill>
              <a:highlight>
                <a:srgbClr val="1F7135"/>
              </a:highlight>
              <a:latin typeface="Bookman Old Style" pitchFamily="18" charset="0"/>
              <a:ea typeface="Syne" pitchFamily="34" charset="-122"/>
              <a:cs typeface="Syne" pitchFamily="34" charset="-120"/>
            </a:endParaRPr>
          </a:p>
          <a:p>
            <a:pPr>
              <a:lnSpc>
                <a:spcPts val="3100"/>
              </a:lnSpc>
            </a:pPr>
            <a:r>
              <a:rPr lang="hu-HU" sz="2400" b="1" dirty="0" smtClean="0">
                <a:solidFill>
                  <a:srgbClr val="D7E5D8"/>
                </a:solidFill>
                <a:highlight>
                  <a:srgbClr val="1F7135"/>
                </a:highlight>
                <a:latin typeface="Bookman Old Style" pitchFamily="18" charset="0"/>
              </a:rPr>
              <a:t>+ 1 család költözhetett önk. lakásba – CSÁO bérlőkijelölésre</a:t>
            </a:r>
            <a:endParaRPr lang="en-US" sz="2400" b="1" dirty="0">
              <a:latin typeface="Bookman Old Style"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33313" y="179614"/>
            <a:ext cx="3418114" cy="7690758"/>
          </a:xfrm>
          <a:prstGeom prst="rect">
            <a:avLst/>
          </a:prstGeom>
        </p:spPr>
      </p:pic>
      <p:sp>
        <p:nvSpPr>
          <p:cNvPr id="3" name="Text 0"/>
          <p:cNvSpPr/>
          <p:nvPr/>
        </p:nvSpPr>
        <p:spPr>
          <a:xfrm>
            <a:off x="613668" y="337457"/>
            <a:ext cx="9244726" cy="395050"/>
          </a:xfrm>
          <a:prstGeom prst="rect">
            <a:avLst/>
          </a:prstGeom>
          <a:noFill/>
          <a:ln/>
        </p:spPr>
        <p:txBody>
          <a:bodyPr wrap="none" lIns="0" tIns="0" rIns="0" bIns="0" rtlCol="0" anchor="t"/>
          <a:lstStyle/>
          <a:p>
            <a:pPr>
              <a:lnSpc>
                <a:spcPts val="3100"/>
              </a:lnSpc>
            </a:pPr>
            <a:r>
              <a:rPr lang="en-US" sz="2800" b="1" dirty="0">
                <a:solidFill>
                  <a:srgbClr val="D7E5D8"/>
                </a:solidFill>
                <a:highlight>
                  <a:srgbClr val="152025"/>
                </a:highlight>
                <a:latin typeface="Bookman Old Style" pitchFamily="18" charset="0"/>
                <a:ea typeface="Syne" pitchFamily="34" charset="-122"/>
                <a:cs typeface="Syne" pitchFamily="34" charset="-120"/>
              </a:rPr>
              <a:t>Szenvedélybetegek Nappali ellátása</a:t>
            </a:r>
            <a:endParaRPr lang="en-US" sz="2800" dirty="0">
              <a:latin typeface="Bookman Old Style" pitchFamily="18" charset="0"/>
            </a:endParaRPr>
          </a:p>
        </p:txBody>
      </p:sp>
      <p:sp>
        <p:nvSpPr>
          <p:cNvPr id="5" name="Text 2"/>
          <p:cNvSpPr/>
          <p:nvPr/>
        </p:nvSpPr>
        <p:spPr>
          <a:xfrm>
            <a:off x="864038" y="1992086"/>
            <a:ext cx="9869275" cy="4087654"/>
          </a:xfrm>
          <a:prstGeom prst="rect">
            <a:avLst/>
          </a:prstGeom>
          <a:noFill/>
          <a:ln/>
        </p:spPr>
        <p:txBody>
          <a:bodyPr wrap="square" lIns="0" tIns="0" rIns="0" bIns="0" rtlCol="0" anchor="t"/>
          <a:lstStyle/>
          <a:p>
            <a:pPr>
              <a:lnSpc>
                <a:spcPts val="3100"/>
              </a:lnSpc>
            </a:pPr>
            <a:r>
              <a:rPr lang="en-US" sz="2000" b="1" u="sng" dirty="0">
                <a:solidFill>
                  <a:srgbClr val="D7E5D8"/>
                </a:solidFill>
                <a:latin typeface="Bookman Old Style" pitchFamily="18" charset="0"/>
                <a:ea typeface="Syne" pitchFamily="34" charset="-122"/>
                <a:cs typeface="Syne" pitchFamily="34" charset="-120"/>
              </a:rPr>
              <a:t>16. életévüket betöltött szenvedélybetegek részére</a:t>
            </a:r>
            <a:r>
              <a:rPr lang="en-US" sz="2000" b="1" u="sng" dirty="0">
                <a:solidFill>
                  <a:srgbClr val="D7E5D8"/>
                </a:solidFill>
                <a:latin typeface="Bookman Old Style" pitchFamily="18" charset="0"/>
                <a:ea typeface="Syne" pitchFamily="34" charset="-122"/>
                <a:cs typeface="Syne" pitchFamily="34" charset="-120"/>
              </a:rPr>
              <a:t>! </a:t>
            </a:r>
            <a:endParaRPr lang="hu-HU" sz="2000" b="1" u="sng" dirty="0" smtClean="0">
              <a:solidFill>
                <a:srgbClr val="D7E5D8"/>
              </a:solidFill>
              <a:latin typeface="Bookman Old Style" pitchFamily="18" charset="0"/>
              <a:ea typeface="Syne" pitchFamily="34" charset="-122"/>
              <a:cs typeface="Syne" pitchFamily="34" charset="-120"/>
            </a:endParaRPr>
          </a:p>
          <a:p>
            <a:pPr>
              <a:lnSpc>
                <a:spcPts val="3100"/>
              </a:lnSpc>
            </a:pPr>
            <a:r>
              <a:rPr lang="en-US" sz="2000" b="1" dirty="0" err="1" smtClean="0">
                <a:solidFill>
                  <a:srgbClr val="D7E5D8"/>
                </a:solidFill>
                <a:latin typeface="Bookman Old Style" pitchFamily="18" charset="0"/>
                <a:ea typeface="Syne" pitchFamily="34" charset="-122"/>
                <a:cs typeface="Syne" pitchFamily="34" charset="-120"/>
              </a:rPr>
              <a:t>napközbeni</a:t>
            </a:r>
            <a:r>
              <a:rPr lang="en-US" sz="2000" b="1" dirty="0" smtClean="0">
                <a:solidFill>
                  <a:srgbClr val="D7E5D8"/>
                </a:solidFill>
                <a:latin typeface="Bookman Old Style" pitchFamily="18" charset="0"/>
                <a:ea typeface="Syne" pitchFamily="34" charset="-122"/>
                <a:cs typeface="Syne" pitchFamily="34" charset="-120"/>
              </a:rPr>
              <a:t> </a:t>
            </a:r>
            <a:r>
              <a:rPr lang="en-US" sz="2000" b="1" dirty="0">
                <a:solidFill>
                  <a:srgbClr val="D7E5D8"/>
                </a:solidFill>
                <a:latin typeface="Bookman Old Style" pitchFamily="18" charset="0"/>
                <a:ea typeface="Syne" pitchFamily="34" charset="-122"/>
                <a:cs typeface="Syne" pitchFamily="34" charset="-120"/>
              </a:rPr>
              <a:t>ellátás, felügyelet, közösségi </a:t>
            </a:r>
            <a:r>
              <a:rPr lang="en-US" sz="2000" b="1" dirty="0" err="1">
                <a:solidFill>
                  <a:srgbClr val="D7E5D8"/>
                </a:solidFill>
                <a:latin typeface="Bookman Old Style" pitchFamily="18" charset="0"/>
                <a:ea typeface="Syne" pitchFamily="34" charset="-122"/>
                <a:cs typeface="Syne" pitchFamily="34" charset="-120"/>
              </a:rPr>
              <a:t>tér</a:t>
            </a:r>
            <a:r>
              <a:rPr lang="en-US" sz="2000" b="1" dirty="0" smtClean="0">
                <a:solidFill>
                  <a:srgbClr val="D7E5D8"/>
                </a:solidFill>
                <a:latin typeface="Bookman Old Style" pitchFamily="18" charset="0"/>
                <a:ea typeface="Syne" pitchFamily="34" charset="-122"/>
                <a:cs typeface="Syne" pitchFamily="34" charset="-120"/>
              </a:rPr>
              <a:t>, </a:t>
            </a:r>
            <a:r>
              <a:rPr lang="en-US" sz="2000" b="1" dirty="0">
                <a:solidFill>
                  <a:srgbClr val="D7E5D8"/>
                </a:solidFill>
                <a:latin typeface="Bookman Old Style" pitchFamily="18" charset="0"/>
                <a:ea typeface="Syne" pitchFamily="34" charset="-122"/>
                <a:cs typeface="Syne" pitchFamily="34" charset="-120"/>
              </a:rPr>
              <a:t>egyéni esetkezelés, ügyintézésben segítségnyújtás, életvitelre vonatkozó tanácsadás, csoportfoglalkozások, egészségügyi szolgáltatáshoz, rehabilitációhoz történő hozzájutás megszervezése, háztartáspótló szolgáltatások (mosás, fürdés), szociális </a:t>
            </a:r>
            <a:r>
              <a:rPr lang="en-US" sz="2000" b="1" dirty="0" err="1">
                <a:solidFill>
                  <a:srgbClr val="D7E5D8"/>
                </a:solidFill>
                <a:latin typeface="Bookman Old Style" pitchFamily="18" charset="0"/>
                <a:ea typeface="Syne" pitchFamily="34" charset="-122"/>
                <a:cs typeface="Syne" pitchFamily="34" charset="-120"/>
              </a:rPr>
              <a:t>étkeztetés</a:t>
            </a:r>
            <a:r>
              <a:rPr lang="en-US" sz="2000" b="1" dirty="0" smtClean="0">
                <a:solidFill>
                  <a:srgbClr val="D7E5D8"/>
                </a:solidFill>
                <a:latin typeface="Bookman Old Style" pitchFamily="18" charset="0"/>
                <a:ea typeface="Syne" pitchFamily="34" charset="-122"/>
                <a:cs typeface="Syne" pitchFamily="34" charset="-120"/>
              </a:rPr>
              <a:t>…</a:t>
            </a:r>
            <a:endParaRPr lang="hu-HU" sz="2000" b="1" dirty="0" smtClean="0">
              <a:solidFill>
                <a:srgbClr val="D7E5D8"/>
              </a:solidFill>
              <a:latin typeface="Bookman Old Style" pitchFamily="18" charset="0"/>
              <a:ea typeface="Syne" pitchFamily="34" charset="-122"/>
              <a:cs typeface="Syne" pitchFamily="34" charset="-120"/>
            </a:endParaRPr>
          </a:p>
          <a:p>
            <a:pPr>
              <a:lnSpc>
                <a:spcPts val="3100"/>
              </a:lnSpc>
            </a:pPr>
            <a:endParaRPr lang="en-US" sz="2000" b="1" dirty="0">
              <a:latin typeface="Bookman Old Style" pitchFamily="18" charset="0"/>
            </a:endParaRPr>
          </a:p>
          <a:p>
            <a:pPr>
              <a:lnSpc>
                <a:spcPts val="3100"/>
              </a:lnSpc>
            </a:pPr>
            <a:r>
              <a:rPr lang="en-US" sz="2400" b="1" i="1" dirty="0">
                <a:solidFill>
                  <a:srgbClr val="D7E5D8"/>
                </a:solidFill>
                <a:latin typeface="Bookman Old Style" pitchFamily="18" charset="0"/>
                <a:ea typeface="Syne" pitchFamily="34" charset="-122"/>
                <a:cs typeface="Syne" pitchFamily="34" charset="-120"/>
              </a:rPr>
              <a:t>Tanácsadás szakembereknek a szenvedélybeteg egyén </a:t>
            </a:r>
            <a:r>
              <a:rPr lang="en-US" sz="2400" b="1" i="1" dirty="0" err="1">
                <a:solidFill>
                  <a:srgbClr val="D7E5D8"/>
                </a:solidFill>
                <a:latin typeface="Bookman Old Style" pitchFamily="18" charset="0"/>
                <a:ea typeface="Syne" pitchFamily="34" charset="-122"/>
                <a:cs typeface="Syne" pitchFamily="34" charset="-120"/>
              </a:rPr>
              <a:t>család</a:t>
            </a:r>
            <a:r>
              <a:rPr lang="en-US" sz="2400" b="1" i="1" dirty="0">
                <a:solidFill>
                  <a:srgbClr val="D7E5D8"/>
                </a:solidFill>
                <a:latin typeface="Bookman Old Style" pitchFamily="18" charset="0"/>
                <a:ea typeface="Syne" pitchFamily="34" charset="-122"/>
                <a:cs typeface="Syne" pitchFamily="34" charset="-120"/>
              </a:rPr>
              <a:t> </a:t>
            </a:r>
            <a:r>
              <a:rPr lang="en-US" sz="2400" b="1" i="1" dirty="0" err="1" smtClean="0">
                <a:solidFill>
                  <a:srgbClr val="D7E5D8"/>
                </a:solidFill>
                <a:latin typeface="Bookman Old Style" pitchFamily="18" charset="0"/>
                <a:ea typeface="Syne" pitchFamily="34" charset="-122"/>
                <a:cs typeface="Syne" pitchFamily="34" charset="-120"/>
              </a:rPr>
              <a:t>tekintetében</a:t>
            </a:r>
            <a:endParaRPr lang="hu-HU" sz="2400" b="1" i="1" dirty="0" smtClean="0">
              <a:solidFill>
                <a:srgbClr val="D7E5D8"/>
              </a:solidFill>
              <a:latin typeface="Bookman Old Style" pitchFamily="18" charset="0"/>
              <a:ea typeface="Syne" pitchFamily="34" charset="-122"/>
              <a:cs typeface="Syne" pitchFamily="34" charset="-120"/>
            </a:endParaRPr>
          </a:p>
          <a:p>
            <a:pPr>
              <a:lnSpc>
                <a:spcPts val="3100"/>
              </a:lnSpc>
            </a:pPr>
            <a:r>
              <a:rPr lang="en-US" sz="2000" b="1" i="1" dirty="0" err="1" smtClean="0">
                <a:solidFill>
                  <a:srgbClr val="D7E5D8"/>
                </a:solidFill>
                <a:latin typeface="Bookman Old Style" pitchFamily="18" charset="0"/>
                <a:ea typeface="Syne" pitchFamily="34" charset="-122"/>
                <a:cs typeface="Syne" pitchFamily="34" charset="-120"/>
              </a:rPr>
              <a:t>Prevenciós</a:t>
            </a:r>
            <a:r>
              <a:rPr lang="en-US" sz="2000" b="1" i="1" dirty="0" smtClean="0">
                <a:solidFill>
                  <a:srgbClr val="D7E5D8"/>
                </a:solidFill>
                <a:latin typeface="Bookman Old Style" pitchFamily="18" charset="0"/>
                <a:ea typeface="Syne" pitchFamily="34" charset="-122"/>
                <a:cs typeface="Syne" pitchFamily="34" charset="-120"/>
              </a:rPr>
              <a:t> </a:t>
            </a:r>
            <a:r>
              <a:rPr lang="en-US" sz="2000" b="1" i="1" dirty="0" err="1" smtClean="0">
                <a:solidFill>
                  <a:srgbClr val="D7E5D8"/>
                </a:solidFill>
                <a:latin typeface="Bookman Old Style" pitchFamily="18" charset="0"/>
                <a:ea typeface="Syne" pitchFamily="34" charset="-122"/>
                <a:cs typeface="Syne" pitchFamily="34" charset="-120"/>
              </a:rPr>
              <a:t>foglalkozások</a:t>
            </a:r>
            <a:endParaRPr lang="hu-HU" sz="2000" b="1" i="1" dirty="0" smtClean="0">
              <a:solidFill>
                <a:srgbClr val="D7E5D8"/>
              </a:solidFill>
              <a:latin typeface="Bookman Old Style" pitchFamily="18" charset="0"/>
              <a:ea typeface="Syne" pitchFamily="34" charset="-122"/>
              <a:cs typeface="Syne" pitchFamily="34" charset="-120"/>
            </a:endParaRPr>
          </a:p>
          <a:p>
            <a:pPr>
              <a:lnSpc>
                <a:spcPts val="3100"/>
              </a:lnSpc>
            </a:pPr>
            <a:r>
              <a:rPr lang="en-US" sz="2000" b="1" i="1" dirty="0" err="1" smtClean="0">
                <a:solidFill>
                  <a:srgbClr val="D7E5D8"/>
                </a:solidFill>
                <a:latin typeface="Bookman Old Style" pitchFamily="18" charset="0"/>
                <a:ea typeface="Syne" pitchFamily="34" charset="-122"/>
                <a:cs typeface="Syne" pitchFamily="34" charset="-120"/>
              </a:rPr>
              <a:t>Jelzésre</a:t>
            </a:r>
            <a:r>
              <a:rPr lang="en-US" sz="2000" b="1" i="1" dirty="0" smtClean="0">
                <a:solidFill>
                  <a:srgbClr val="D7E5D8"/>
                </a:solidFill>
                <a:latin typeface="Bookman Old Style" pitchFamily="18" charset="0"/>
                <a:ea typeface="Syne" pitchFamily="34" charset="-122"/>
                <a:cs typeface="Syne" pitchFamily="34" charset="-120"/>
              </a:rPr>
              <a:t> </a:t>
            </a:r>
            <a:r>
              <a:rPr lang="en-US" sz="2000" b="1" i="1" dirty="0">
                <a:solidFill>
                  <a:srgbClr val="D7E5D8"/>
                </a:solidFill>
                <a:latin typeface="Bookman Old Style" pitchFamily="18" charset="0"/>
                <a:ea typeface="Syne" pitchFamily="34" charset="-122"/>
                <a:cs typeface="Syne" pitchFamily="34" charset="-120"/>
              </a:rPr>
              <a:t>utcai </a:t>
            </a:r>
            <a:r>
              <a:rPr lang="en-US" sz="2000" b="1" i="1" dirty="0" err="1">
                <a:solidFill>
                  <a:srgbClr val="D7E5D8"/>
                </a:solidFill>
                <a:latin typeface="Bookman Old Style" pitchFamily="18" charset="0"/>
                <a:ea typeface="Syne" pitchFamily="34" charset="-122"/>
                <a:cs typeface="Syne" pitchFamily="34" charset="-120"/>
              </a:rPr>
              <a:t>megkereső</a:t>
            </a:r>
            <a:r>
              <a:rPr lang="en-US" sz="2000" b="1" i="1" dirty="0">
                <a:solidFill>
                  <a:srgbClr val="D7E5D8"/>
                </a:solidFill>
                <a:latin typeface="Bookman Old Style" pitchFamily="18" charset="0"/>
                <a:ea typeface="Syne" pitchFamily="34" charset="-122"/>
                <a:cs typeface="Syne" pitchFamily="34" charset="-120"/>
              </a:rPr>
              <a:t> </a:t>
            </a:r>
            <a:r>
              <a:rPr lang="en-US" sz="2000" b="1" i="1" dirty="0" err="1" smtClean="0">
                <a:solidFill>
                  <a:srgbClr val="D7E5D8"/>
                </a:solidFill>
                <a:latin typeface="Bookman Old Style" pitchFamily="18" charset="0"/>
                <a:ea typeface="Syne" pitchFamily="34" charset="-122"/>
                <a:cs typeface="Syne" pitchFamily="34" charset="-120"/>
              </a:rPr>
              <a:t>szolgáltatás</a:t>
            </a:r>
            <a:endParaRPr lang="hu-HU" sz="2000" b="1" i="1" dirty="0" smtClean="0">
              <a:solidFill>
                <a:srgbClr val="D7E5D8"/>
              </a:solidFill>
              <a:latin typeface="Bookman Old Style" pitchFamily="18" charset="0"/>
              <a:ea typeface="Syne" pitchFamily="34" charset="-122"/>
              <a:cs typeface="Syne" pitchFamily="34" charset="-120"/>
            </a:endParaRPr>
          </a:p>
          <a:p>
            <a:pPr>
              <a:lnSpc>
                <a:spcPts val="3100"/>
              </a:lnSpc>
            </a:pPr>
            <a:r>
              <a:rPr lang="en-US" sz="2000" b="1" i="1" dirty="0" err="1" smtClean="0">
                <a:solidFill>
                  <a:srgbClr val="D7E5D8"/>
                </a:solidFill>
                <a:latin typeface="Bookman Old Style" pitchFamily="18" charset="0"/>
                <a:ea typeface="Syne" pitchFamily="34" charset="-122"/>
                <a:cs typeface="Syne" pitchFamily="34" charset="-120"/>
              </a:rPr>
              <a:t>partiszervíz</a:t>
            </a:r>
            <a:r>
              <a:rPr lang="en-US" sz="2000" b="1" i="1" dirty="0" smtClean="0">
                <a:solidFill>
                  <a:srgbClr val="D7E5D8"/>
                </a:solidFill>
                <a:latin typeface="Bookman Old Style" pitchFamily="18" charset="0"/>
                <a:ea typeface="Syne" pitchFamily="34" charset="-122"/>
                <a:cs typeface="Syne" pitchFamily="34" charset="-120"/>
              </a:rPr>
              <a:t> </a:t>
            </a:r>
            <a:r>
              <a:rPr lang="en-US" sz="2000" b="1" i="1" dirty="0">
                <a:solidFill>
                  <a:srgbClr val="D7E5D8"/>
                </a:solidFill>
                <a:latin typeface="Bookman Old Style" pitchFamily="18" charset="0"/>
                <a:ea typeface="Syne" pitchFamily="34" charset="-122"/>
                <a:cs typeface="Syne" pitchFamily="34" charset="-120"/>
              </a:rPr>
              <a:t>és egyéb kitelepülések</a:t>
            </a:r>
            <a:endParaRPr lang="en-US" sz="2000" b="1" dirty="0">
              <a:latin typeface="Bookman Old Style" pitchFamily="18" charset="0"/>
            </a:endParaRPr>
          </a:p>
        </p:txBody>
      </p:sp>
      <p:sp>
        <p:nvSpPr>
          <p:cNvPr id="6" name="Text 3"/>
          <p:cNvSpPr/>
          <p:nvPr/>
        </p:nvSpPr>
        <p:spPr>
          <a:xfrm>
            <a:off x="864039" y="6879908"/>
            <a:ext cx="4361104" cy="395050"/>
          </a:xfrm>
          <a:prstGeom prst="rect">
            <a:avLst/>
          </a:prstGeom>
          <a:noFill/>
          <a:ln/>
        </p:spPr>
        <p:txBody>
          <a:bodyPr wrap="none" lIns="0" tIns="0" rIns="0" bIns="0" rtlCol="0" anchor="t"/>
          <a:lstStyle/>
          <a:p>
            <a:pPr>
              <a:lnSpc>
                <a:spcPts val="3100"/>
              </a:lnSpc>
            </a:pPr>
            <a:r>
              <a:rPr lang="en-US" sz="2800" b="1" i="1" dirty="0">
                <a:solidFill>
                  <a:srgbClr val="B05EF1"/>
                </a:solidFill>
                <a:latin typeface="Bookman Old Style" pitchFamily="18" charset="0"/>
                <a:ea typeface="Syne" pitchFamily="34" charset="-122"/>
                <a:cs typeface="Syne" pitchFamily="34" charset="-120"/>
              </a:rPr>
              <a:t>2025-ben költözés a Dobozi u. 23-ba!</a:t>
            </a:r>
            <a:endParaRPr lang="en-US" sz="2800" dirty="0">
              <a:latin typeface="Bookman Old Style" pitchFamily="18" charset="0"/>
            </a:endParaRPr>
          </a:p>
        </p:txBody>
      </p:sp>
      <p:sp>
        <p:nvSpPr>
          <p:cNvPr id="7" name="Téglalap 6"/>
          <p:cNvSpPr/>
          <p:nvPr/>
        </p:nvSpPr>
        <p:spPr>
          <a:xfrm>
            <a:off x="2590270" y="947057"/>
            <a:ext cx="6194324" cy="646331"/>
          </a:xfrm>
          <a:prstGeom prst="rect">
            <a:avLst/>
          </a:prstGeom>
          <a:solidFill>
            <a:srgbClr val="7030A0"/>
          </a:solidFill>
        </p:spPr>
        <p:txBody>
          <a:bodyPr wrap="none">
            <a:spAutoFit/>
          </a:bodyPr>
          <a:lstStyle/>
          <a:p>
            <a:r>
              <a:rPr lang="hu-HU" sz="3600" b="1" dirty="0" smtClean="0">
                <a:latin typeface="Bookman Old Style" pitchFamily="18" charset="0"/>
              </a:rPr>
              <a:t>Spirál Felépülés Központ</a:t>
            </a:r>
            <a:endParaRPr lang="hu-HU" sz="3600" b="1" dirty="0">
              <a:latin typeface="Bookman Old Style" pitchFamily="18" charset="0"/>
            </a:endParaRP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90160" y="290165"/>
            <a:ext cx="3415695" cy="7685314"/>
          </a:xfrm>
          <a:prstGeom prst="rect">
            <a:avLst/>
          </a:prstGeom>
        </p:spPr>
      </p:pic>
      <p:sp>
        <p:nvSpPr>
          <p:cNvPr id="3" name="Text 0"/>
          <p:cNvSpPr/>
          <p:nvPr/>
        </p:nvSpPr>
        <p:spPr>
          <a:xfrm>
            <a:off x="864039" y="1070550"/>
            <a:ext cx="7775614" cy="617101"/>
          </a:xfrm>
          <a:prstGeom prst="rect">
            <a:avLst/>
          </a:prstGeom>
          <a:noFill/>
          <a:ln/>
        </p:spPr>
        <p:txBody>
          <a:bodyPr wrap="none" lIns="0" tIns="0" rIns="0" bIns="0" rtlCol="0" anchor="t"/>
          <a:lstStyle/>
          <a:p>
            <a:pPr>
              <a:lnSpc>
                <a:spcPts val="4850"/>
              </a:lnSpc>
            </a:pPr>
            <a:r>
              <a:rPr lang="en-US" sz="4400" b="1" dirty="0">
                <a:solidFill>
                  <a:srgbClr val="000000"/>
                </a:solidFill>
                <a:highlight>
                  <a:srgbClr val="5E98F1"/>
                </a:highlight>
                <a:latin typeface="Bookman Old Style" pitchFamily="18" charset="0"/>
                <a:ea typeface="Syne Extra Bold" pitchFamily="34" charset="-122"/>
                <a:cs typeface="Syne Extra Bold" pitchFamily="34" charset="-120"/>
              </a:rPr>
              <a:t>Adományszervezés</a:t>
            </a:r>
            <a:endParaRPr lang="en-US" sz="4400" dirty="0">
              <a:latin typeface="Bookman Old Style" pitchFamily="18" charset="0"/>
            </a:endParaRPr>
          </a:p>
        </p:txBody>
      </p:sp>
      <p:sp>
        <p:nvSpPr>
          <p:cNvPr id="4" name="Text 1"/>
          <p:cNvSpPr/>
          <p:nvPr/>
        </p:nvSpPr>
        <p:spPr>
          <a:xfrm>
            <a:off x="864039" y="2405743"/>
            <a:ext cx="9244726" cy="2962513"/>
          </a:xfrm>
          <a:prstGeom prst="rect">
            <a:avLst/>
          </a:prstGeom>
          <a:noFill/>
          <a:ln/>
        </p:spPr>
        <p:txBody>
          <a:bodyPr wrap="square" lIns="0" tIns="0" rIns="0" bIns="0" rtlCol="0" anchor="t"/>
          <a:lstStyle/>
          <a:p>
            <a:pPr>
              <a:lnSpc>
                <a:spcPts val="3850"/>
              </a:lnSpc>
            </a:pPr>
            <a:r>
              <a:rPr lang="en-US" sz="2400" dirty="0">
                <a:solidFill>
                  <a:srgbClr val="D7E5D8"/>
                </a:solidFill>
                <a:latin typeface="Bookman Old Style" pitchFamily="18" charset="0"/>
                <a:ea typeface="Syne" pitchFamily="34" charset="-122"/>
                <a:cs typeface="Syne" pitchFamily="34" charset="-120"/>
              </a:rPr>
              <a:t>Az adományszervező munkatárs kapcsolatot épít ki és együttműködik a segítő szervezetekkel, koordináló feladatot lát el a JSZSZGYK dolgozói és az adományozók között, fogadja a felajánlásokat (melyről nyilvántartást vezet), értesíti a szakmai egységek munkatársait, szervezi a kiadásokat, átvételeket, valamint begyűjti a kollégák által feltárt konkrét igényeket.</a:t>
            </a:r>
            <a:endParaRPr lang="en-US" sz="2400" dirty="0">
              <a:latin typeface="Bookman Old Style" pitchFamily="18" charset="0"/>
            </a:endParaRPr>
          </a:p>
        </p:txBody>
      </p:sp>
      <p:sp>
        <p:nvSpPr>
          <p:cNvPr id="5" name="Text 2"/>
          <p:cNvSpPr/>
          <p:nvPr/>
        </p:nvSpPr>
        <p:spPr>
          <a:xfrm>
            <a:off x="864039" y="6030992"/>
            <a:ext cx="9244726" cy="395050"/>
          </a:xfrm>
          <a:prstGeom prst="rect">
            <a:avLst/>
          </a:prstGeom>
          <a:noFill/>
          <a:ln/>
        </p:spPr>
        <p:txBody>
          <a:bodyPr wrap="none" lIns="0" tIns="0" rIns="0" bIns="0" rtlCol="0" anchor="t"/>
          <a:lstStyle/>
          <a:p>
            <a:pPr>
              <a:lnSpc>
                <a:spcPts val="3100"/>
              </a:lnSpc>
            </a:pPr>
            <a:endParaRPr lang="en-US" dirty="0"/>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29626" y="706282"/>
            <a:ext cx="5297003" cy="660797"/>
          </a:xfrm>
          <a:prstGeom prst="rect">
            <a:avLst/>
          </a:prstGeom>
          <a:noFill/>
          <a:ln/>
        </p:spPr>
        <p:txBody>
          <a:bodyPr wrap="none" lIns="0" tIns="0" rIns="0" bIns="0" rtlCol="0" anchor="t"/>
          <a:lstStyle/>
          <a:p>
            <a:pPr>
              <a:lnSpc>
                <a:spcPts val="5200"/>
              </a:lnSpc>
            </a:pPr>
            <a:r>
              <a:rPr lang="en-US" sz="4000" b="1" dirty="0">
                <a:solidFill>
                  <a:srgbClr val="AFCBF8"/>
                </a:solidFill>
                <a:latin typeface="Bookman Old Style" pitchFamily="18" charset="0"/>
                <a:ea typeface="Syne Extra Bold" pitchFamily="34" charset="-122"/>
                <a:cs typeface="Syne Extra Bold" pitchFamily="34" charset="-120"/>
              </a:rPr>
              <a:t>Adományszervezés</a:t>
            </a:r>
            <a:endParaRPr lang="en-US" sz="4000" dirty="0">
              <a:latin typeface="Bookman Old Style" pitchFamily="18" charset="0"/>
            </a:endParaRPr>
          </a:p>
        </p:txBody>
      </p:sp>
      <p:sp>
        <p:nvSpPr>
          <p:cNvPr id="3" name="Text 1"/>
          <p:cNvSpPr/>
          <p:nvPr/>
        </p:nvSpPr>
        <p:spPr>
          <a:xfrm>
            <a:off x="2564604" y="1147425"/>
            <a:ext cx="11586825" cy="506186"/>
          </a:xfrm>
          <a:prstGeom prst="rect">
            <a:avLst/>
          </a:prstGeom>
          <a:noFill/>
          <a:ln/>
        </p:spPr>
        <p:txBody>
          <a:bodyPr wrap="square" lIns="0" tIns="0" rIns="0" bIns="0" rtlCol="0" anchor="t"/>
          <a:lstStyle/>
          <a:p>
            <a:pPr>
              <a:lnSpc>
                <a:spcPts val="3050"/>
              </a:lnSpc>
            </a:pPr>
            <a:r>
              <a:rPr lang="en-US" sz="1800" b="1" dirty="0" smtClean="0">
                <a:solidFill>
                  <a:srgbClr val="D7E5D8"/>
                </a:solidFill>
                <a:latin typeface="Bookman Old Style" pitchFamily="18" charset="0"/>
                <a:ea typeface="Syne" pitchFamily="34" charset="-122"/>
                <a:cs typeface="Syne" pitchFamily="34" charset="-120"/>
              </a:rPr>
              <a:t> </a:t>
            </a:r>
            <a:endParaRPr lang="hu-HU" sz="1800" b="1" dirty="0" smtClean="0">
              <a:solidFill>
                <a:srgbClr val="D7E5D8"/>
              </a:solidFill>
              <a:latin typeface="Bookman Old Style" pitchFamily="18" charset="0"/>
              <a:ea typeface="Syne" pitchFamily="34" charset="-122"/>
              <a:cs typeface="Syne" pitchFamily="34" charset="-120"/>
            </a:endParaRPr>
          </a:p>
          <a:p>
            <a:pPr>
              <a:lnSpc>
                <a:spcPts val="3050"/>
              </a:lnSpc>
            </a:pPr>
            <a:r>
              <a:rPr lang="en-US" sz="1800" b="1" dirty="0" err="1" smtClean="0">
                <a:solidFill>
                  <a:srgbClr val="D7E5D8"/>
                </a:solidFill>
                <a:latin typeface="Bookman Old Style" pitchFamily="18" charset="0"/>
                <a:ea typeface="Syne" pitchFamily="34" charset="-122"/>
                <a:cs typeface="Syne" pitchFamily="34" charset="-120"/>
              </a:rPr>
              <a:t>Eranus</a:t>
            </a:r>
            <a:r>
              <a:rPr lang="en-US" sz="1800" b="1" dirty="0" smtClean="0">
                <a:solidFill>
                  <a:srgbClr val="D7E5D8"/>
                </a:solidFill>
                <a:latin typeface="Bookman Old Style" pitchFamily="18" charset="0"/>
                <a:ea typeface="Syne" pitchFamily="34" charset="-122"/>
                <a:cs typeface="Syne" pitchFamily="34" charset="-120"/>
              </a:rPr>
              <a:t> </a:t>
            </a:r>
            <a:r>
              <a:rPr lang="en-US" sz="1800" b="1" dirty="0">
                <a:solidFill>
                  <a:srgbClr val="D7E5D8"/>
                </a:solidFill>
                <a:latin typeface="Bookman Old Style" pitchFamily="18" charset="0"/>
                <a:ea typeface="Syne" pitchFamily="34" charset="-122"/>
                <a:cs typeface="Syne" pitchFamily="34" charset="-120"/>
              </a:rPr>
              <a:t>Alapítvány, Cseriti, Heti Betevő Egyesület, Magyar Máltai Szeretetszolgálat, Üdvhadsereg, Katolikus Karitász, Kolosy téri sütöde, SOTE, Magyar Élelmiszerbank Egyesület, Magyar Vöröskereszt. </a:t>
            </a:r>
            <a:endParaRPr lang="en-US" sz="1800" b="1" dirty="0">
              <a:latin typeface="Bookman Old Style" pitchFamily="18" charset="0"/>
            </a:endParaRPr>
          </a:p>
        </p:txBody>
      </p:sp>
      <p:sp>
        <p:nvSpPr>
          <p:cNvPr id="4" name="Text 2"/>
          <p:cNvSpPr/>
          <p:nvPr/>
        </p:nvSpPr>
        <p:spPr>
          <a:xfrm>
            <a:off x="2564604" y="2721429"/>
            <a:ext cx="11129624" cy="1962745"/>
          </a:xfrm>
          <a:prstGeom prst="rect">
            <a:avLst/>
          </a:prstGeom>
          <a:noFill/>
          <a:ln/>
        </p:spPr>
        <p:txBody>
          <a:bodyPr wrap="square" lIns="0" tIns="0" rIns="0" bIns="0" rtlCol="0" anchor="t"/>
          <a:lstStyle/>
          <a:p>
            <a:pPr>
              <a:lnSpc>
                <a:spcPts val="3050"/>
              </a:lnSpc>
            </a:pPr>
            <a:r>
              <a:rPr lang="en-US" sz="1800" b="1" dirty="0">
                <a:solidFill>
                  <a:srgbClr val="D7E5D8"/>
                </a:solidFill>
                <a:latin typeface="Bookman Old Style" pitchFamily="18" charset="0"/>
                <a:ea typeface="Syne" pitchFamily="34" charset="-122"/>
                <a:cs typeface="Syne" pitchFamily="34" charset="-120"/>
              </a:rPr>
              <a:t>Rotaract Club, Etesd Alapítvány, Teyföl Restaurant, Verne Restaurant, CIB Bank Zrt. CRO divízió munkatársai, TündérPakk, Vaj pékség, Mátyás pékség, Norma pékség, Kastner Kommunity, LOFFICE, TESCO Magyarország, Dorkász Alapítvány, Benczúr Hotel, Fullanyuuuu mozgalom, Heller Farkas Szakkollégium, PricewaterhouseCoopers Könyvvizsgáló Kft., egyéni vállalkozók, Baráti társaságok, magánszemélyek. </a:t>
            </a:r>
            <a:endParaRPr lang="en-US" sz="1800" b="1" dirty="0">
              <a:latin typeface="Bookman Old Style" pitchFamily="18" charset="0"/>
            </a:endParaRPr>
          </a:p>
        </p:txBody>
      </p:sp>
      <p:sp>
        <p:nvSpPr>
          <p:cNvPr id="5" name="Text 3"/>
          <p:cNvSpPr/>
          <p:nvPr/>
        </p:nvSpPr>
        <p:spPr>
          <a:xfrm>
            <a:off x="2564604" y="5222565"/>
            <a:ext cx="11129622" cy="1970365"/>
          </a:xfrm>
          <a:prstGeom prst="rect">
            <a:avLst/>
          </a:prstGeom>
          <a:noFill/>
          <a:ln/>
        </p:spPr>
        <p:txBody>
          <a:bodyPr wrap="square" lIns="0" tIns="0" rIns="0" bIns="0" rtlCol="0" anchor="t"/>
          <a:lstStyle/>
          <a:p>
            <a:pPr>
              <a:lnSpc>
                <a:spcPts val="3050"/>
              </a:lnSpc>
            </a:pPr>
            <a:r>
              <a:rPr lang="en-US" sz="2000" dirty="0" smtClean="0">
                <a:solidFill>
                  <a:srgbClr val="D7E5D8"/>
                </a:solidFill>
                <a:latin typeface="Syne" pitchFamily="34" charset="0"/>
                <a:ea typeface="Syne" pitchFamily="34" charset="-122"/>
                <a:cs typeface="Syne" pitchFamily="34" charset="-120"/>
              </a:rPr>
              <a:t> </a:t>
            </a:r>
            <a:r>
              <a:rPr lang="en-US" sz="1800" b="1" dirty="0">
                <a:solidFill>
                  <a:srgbClr val="D7E5D8"/>
                </a:solidFill>
                <a:latin typeface="Bookman Old Style" pitchFamily="18" charset="0"/>
                <a:ea typeface="Syne" pitchFamily="34" charset="-122"/>
                <a:cs typeface="Syne" pitchFamily="34" charset="-120"/>
              </a:rPr>
              <a:t>Tartós élelmiszerek, pékáru, meleg ételek, gyümölcs adomány, bútorok, járókeret, rolátor, szoba wc, felnőtt és gyermek pelenka, adventi díszek, játékok, a gyermekek fejlesztését segítő munkafüzetek, kifestők, irodaszerek, irodai székek, számítástechnikai eszközök, iskolai felszerelés, ruha adomány, háztartási gépek, berendezések, bútorok, étkészlet, evőeszköz, higiénés termékek, tisztálkodási eszközök, vásárlási utalványok, pénzadományok.</a:t>
            </a:r>
            <a:endParaRPr lang="en-US" sz="1800" b="1" dirty="0">
              <a:latin typeface="Bookman Old Style" pitchFamily="18" charset="0"/>
            </a:endParaRPr>
          </a:p>
        </p:txBody>
      </p:sp>
      <p:sp>
        <p:nvSpPr>
          <p:cNvPr id="32770" name="AutoShape 2" descr="https://chatgpt.com/backend-api/estuary/content?id=file_00000000c7c8720aa9b269f7a8179253&amp;ts=492235&amp;p=fs&amp;cid=1&amp;sig=c8e1ed616bfc88db2390858b9c2137fb46d5bdf91aeac4d82caa6211ba793aa7&amp;v=0"/>
          <p:cNvSpPr>
            <a:spLocks noChangeAspect="1" noChangeArrowheads="1"/>
          </p:cNvSpPr>
          <p:nvPr/>
        </p:nvSpPr>
        <p:spPr bwMode="auto">
          <a:xfrm>
            <a:off x="155575" y="-136525"/>
            <a:ext cx="300038" cy="300038"/>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32771" name="Picture 3"/>
          <p:cNvPicPr>
            <a:picLocks noChangeAspect="1" noChangeArrowheads="1"/>
          </p:cNvPicPr>
          <p:nvPr/>
        </p:nvPicPr>
        <p:blipFill>
          <a:blip r:embed="rId3"/>
          <a:srcRect/>
          <a:stretch>
            <a:fillRect/>
          </a:stretch>
        </p:blipFill>
        <p:spPr bwMode="auto">
          <a:xfrm>
            <a:off x="658585" y="2317640"/>
            <a:ext cx="1716709" cy="1579446"/>
          </a:xfrm>
          <a:prstGeom prst="rect">
            <a:avLst/>
          </a:prstGeom>
          <a:noFill/>
          <a:ln w="9525">
            <a:noFill/>
            <a:miter lim="800000"/>
            <a:headEnd/>
            <a:tailEnd/>
          </a:ln>
          <a:effectLst/>
        </p:spPr>
      </p:pic>
      <p:pic>
        <p:nvPicPr>
          <p:cNvPr id="32773" name="Picture 5" descr="https://www.hangyakozosseg.hu/wp-content/uploads/2016/10/fix_post_adomany_392x272.png"/>
          <p:cNvPicPr>
            <a:picLocks noChangeAspect="1" noChangeArrowheads="1"/>
          </p:cNvPicPr>
          <p:nvPr/>
        </p:nvPicPr>
        <p:blipFill>
          <a:blip r:embed="rId4"/>
          <a:srcRect/>
          <a:stretch>
            <a:fillRect/>
          </a:stretch>
        </p:blipFill>
        <p:spPr bwMode="auto">
          <a:xfrm>
            <a:off x="658585" y="5385851"/>
            <a:ext cx="1540328" cy="1068631"/>
          </a:xfrm>
          <a:prstGeom prst="rect">
            <a:avLst/>
          </a:prstGeom>
          <a:noFill/>
        </p:spPr>
      </p:pic>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űhely">
  <a:themeElements>
    <a:clrScheme name="Műhel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űhel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űhel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222</TotalTime>
  <Words>833</Words>
  <Application>Microsoft Office PowerPoint</Application>
  <PresentationFormat>Egyéni</PresentationFormat>
  <Paragraphs>93</Paragraphs>
  <Slides>12</Slides>
  <Notes>11</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12</vt:i4>
      </vt:variant>
    </vt:vector>
  </HeadingPairs>
  <TitlesOfParts>
    <vt:vector size="20" baseType="lpstr">
      <vt:lpstr>Arial</vt:lpstr>
      <vt:lpstr>Bookman Old Style</vt:lpstr>
      <vt:lpstr>Syne Extra Bold</vt:lpstr>
      <vt:lpstr>Syne</vt:lpstr>
      <vt:lpstr>Rockwell</vt:lpstr>
      <vt:lpstr>Calibri</vt:lpstr>
      <vt:lpstr>Wingdings 2</vt:lpstr>
      <vt:lpstr>Műhely</vt:lpstr>
      <vt:lpstr>1. dia</vt:lpstr>
      <vt:lpstr>2. dia</vt:lpstr>
      <vt:lpstr>3. dia</vt:lpstr>
      <vt:lpstr>4. dia</vt:lpstr>
      <vt:lpstr>5. dia</vt:lpstr>
      <vt:lpstr>6. dia</vt:lpstr>
      <vt:lpstr>7. dia</vt:lpstr>
      <vt:lpstr>8. dia</vt:lpstr>
      <vt:lpstr>9. dia</vt:lpstr>
      <vt:lpstr>10. dia</vt:lpstr>
      <vt:lpstr>11. dia</vt:lpstr>
      <vt:lpstr>12.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Felhasználó</dc:creator>
  <cp:lastModifiedBy>Tormási Judit</cp:lastModifiedBy>
  <cp:revision>18</cp:revision>
  <dcterms:created xsi:type="dcterms:W3CDTF">2026-02-25T12:27:29Z</dcterms:created>
  <dcterms:modified xsi:type="dcterms:W3CDTF">2026-02-25T20:32:59Z</dcterms:modified>
</cp:coreProperties>
</file>