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247715-1926-4369-BEB1-7B781FDBB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2077278"/>
          </a:xfrm>
        </p:spPr>
        <p:txBody>
          <a:bodyPr/>
          <a:lstStyle/>
          <a:p>
            <a:pPr algn="ctr"/>
            <a:r>
              <a:rPr lang="hu-HU" sz="5400" b="1" dirty="0"/>
              <a:t>ÉVES GYERMEKVÉDELMI TANÁCSKOZÁS - 2026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5B47494-0A39-49FF-BEA7-2A8464B22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306957"/>
            <a:ext cx="8825658" cy="1331843"/>
          </a:xfrm>
        </p:spPr>
        <p:txBody>
          <a:bodyPr>
            <a:noAutofit/>
          </a:bodyPr>
          <a:lstStyle/>
          <a:p>
            <a:pPr algn="ctr"/>
            <a:r>
              <a:rPr lang="hu-HU" sz="3600" b="1" dirty="0"/>
              <a:t>JSZSZGYK – CSALÁD- ÉS GYERMEKJÓLÉTI KÖZPONT</a:t>
            </a:r>
          </a:p>
        </p:txBody>
      </p:sp>
      <p:pic>
        <p:nvPicPr>
          <p:cNvPr id="4" name="Kép 3" descr="JSZSZGYK_logo-removebg.png">
            <a:extLst>
              <a:ext uri="{FF2B5EF4-FFF2-40B4-BE49-F238E27FC236}">
                <a16:creationId xmlns:a16="http://schemas.microsoft.com/office/drawing/2014/main" id="{B1E4C1C3-1970-4211-B3F4-D66DD765DC0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2920" y="5144611"/>
            <a:ext cx="1224136" cy="988377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D12A6037-7DDF-4304-A610-151F606EE3B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6753" y="4972878"/>
            <a:ext cx="1224136" cy="11151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511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270F63-F7BA-4A8E-8426-CC5F4552DC1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60174" y="1398587"/>
            <a:ext cx="8824913" cy="4060825"/>
          </a:xfrm>
        </p:spPr>
        <p:txBody>
          <a:bodyPr/>
          <a:lstStyle/>
          <a:p>
            <a:r>
              <a:rPr lang="hu-HU" sz="2400" b="1" u="sng" dirty="0"/>
              <a:t>SZAKMAI EGYSÉGEINK:</a:t>
            </a:r>
            <a:br>
              <a:rPr lang="hu-HU" sz="2400" dirty="0"/>
            </a:br>
            <a:br>
              <a:rPr lang="hu-HU" sz="2400" dirty="0"/>
            </a:br>
            <a:r>
              <a:rPr lang="hu-HU" sz="2400" b="1" dirty="0"/>
              <a:t>-</a:t>
            </a:r>
            <a:r>
              <a:rPr lang="hu-HU" sz="2400" dirty="0"/>
              <a:t> </a:t>
            </a:r>
            <a:r>
              <a:rPr lang="hu-HU" sz="2400" b="1" dirty="0"/>
              <a:t>Család- és Gyermekjóléti Központ - </a:t>
            </a:r>
            <a:r>
              <a:rPr lang="hu-HU" sz="2400" dirty="0"/>
              <a:t>Hatósági tevékenységhez kapcsolódó feladatok (Esetmenedzserek)</a:t>
            </a:r>
            <a:br>
              <a:rPr lang="hu-HU" sz="2400" dirty="0"/>
            </a:br>
            <a:br>
              <a:rPr lang="hu-HU" sz="2400" dirty="0"/>
            </a:br>
            <a:r>
              <a:rPr lang="hu-HU" sz="2400" b="1" dirty="0"/>
              <a:t>- Óvodai- és iskolai szociális segítők</a:t>
            </a:r>
            <a:br>
              <a:rPr lang="hu-HU" sz="2400" dirty="0"/>
            </a:br>
            <a:br>
              <a:rPr lang="hu-HU" sz="2400" dirty="0"/>
            </a:br>
            <a:r>
              <a:rPr lang="hu-HU" sz="2400" b="1" dirty="0"/>
              <a:t>- Mentál csoport (pszichológusok, fejlesztőpedagógusok)</a:t>
            </a:r>
            <a:br>
              <a:rPr lang="hu-HU" sz="2400" dirty="0"/>
            </a:br>
            <a:br>
              <a:rPr lang="hu-HU" sz="2400" dirty="0"/>
            </a:br>
            <a:r>
              <a:rPr lang="hu-HU" sz="2400" b="1" dirty="0"/>
              <a:t>- </a:t>
            </a:r>
            <a:r>
              <a:rPr lang="hu-HU" sz="2400" b="1" dirty="0" err="1"/>
              <a:t>Fido</a:t>
            </a:r>
            <a:r>
              <a:rPr lang="hu-HU" sz="2400" b="1" dirty="0"/>
              <a:t> Ifjúsági Központ</a:t>
            </a:r>
            <a:br>
              <a:rPr lang="hu-HU" sz="2400" dirty="0"/>
            </a:b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62300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DC4418-CBB7-41E1-9158-D2A46036D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2190" y="662609"/>
            <a:ext cx="8825658" cy="4863547"/>
          </a:xfrm>
        </p:spPr>
        <p:txBody>
          <a:bodyPr/>
          <a:lstStyle/>
          <a:p>
            <a:br>
              <a:rPr lang="hu-HU" sz="2800" dirty="0"/>
            </a:br>
            <a:br>
              <a:rPr lang="hu-HU" sz="2800" dirty="0"/>
            </a:br>
            <a:r>
              <a:rPr lang="hu-HU" sz="2800" b="1" u="sng" dirty="0"/>
              <a:t>Speciális Szolgáltatásaink:</a:t>
            </a:r>
            <a:br>
              <a:rPr lang="hu-HU" sz="2800" dirty="0"/>
            </a:br>
            <a:r>
              <a:rPr lang="hu-HU" sz="2400" b="1" dirty="0"/>
              <a:t>- Utcai és lakótelepi szociális munka (</a:t>
            </a:r>
            <a:r>
              <a:rPr lang="hu-HU" sz="2400" b="1" dirty="0" err="1"/>
              <a:t>Fido</a:t>
            </a:r>
            <a:r>
              <a:rPr lang="hu-HU" sz="2400" b="1" dirty="0"/>
              <a:t>)</a:t>
            </a:r>
            <a:br>
              <a:rPr lang="hu-HU" sz="2400" b="1" dirty="0"/>
            </a:br>
            <a:r>
              <a:rPr lang="hu-HU" sz="2400" b="1" dirty="0"/>
              <a:t>- Kapcsolattartái ügyelet</a:t>
            </a:r>
            <a:br>
              <a:rPr lang="hu-HU" sz="2400" b="1" dirty="0"/>
            </a:br>
            <a:r>
              <a:rPr lang="hu-HU" sz="2400" b="1" dirty="0"/>
              <a:t>- Kórházi szociális munka</a:t>
            </a:r>
            <a:br>
              <a:rPr lang="hu-HU" sz="2400" b="1" dirty="0"/>
            </a:br>
            <a:r>
              <a:rPr lang="hu-HU" sz="2400" b="1" dirty="0"/>
              <a:t>- Gyermekvédelmi jelzőrendszeri készenléti szolgálat (Krízistelefon)</a:t>
            </a:r>
            <a:br>
              <a:rPr lang="hu-HU" sz="2400" b="1" dirty="0"/>
            </a:br>
            <a:r>
              <a:rPr lang="hu-HU" sz="2400" b="1" dirty="0"/>
              <a:t>- Jogi tájékoztatás</a:t>
            </a:r>
            <a:br>
              <a:rPr lang="hu-HU" sz="2400" b="1" dirty="0"/>
            </a:br>
            <a:r>
              <a:rPr lang="hu-HU" sz="2400" b="1" dirty="0"/>
              <a:t>- Mentálhigiénés szolgáltatások (pszichológiai, mentálhigiénés tanácsadás, fejlesztőpedagógus)</a:t>
            </a:r>
            <a:br>
              <a:rPr lang="hu-HU" sz="2400" b="1" dirty="0"/>
            </a:br>
            <a:r>
              <a:rPr lang="hu-HU" sz="2400" b="1" dirty="0"/>
              <a:t>- Családterápia, családkonzultáció</a:t>
            </a:r>
            <a:br>
              <a:rPr lang="hu-HU" sz="2800" dirty="0"/>
            </a:br>
            <a:r>
              <a:rPr lang="hu-HU" sz="2800" b="1" dirty="0"/>
              <a:t>- Óvodai és iskolai szociális segítő tevékenység </a:t>
            </a:r>
            <a:br>
              <a:rPr lang="hu-HU" sz="2800" dirty="0"/>
            </a:br>
            <a:br>
              <a:rPr lang="hu-HU" sz="2800" dirty="0"/>
            </a:br>
            <a:endParaRPr lang="hu-HU" sz="2800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76F8280-06B0-47AF-A7F9-CEA269FE93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400" b="1" dirty="0"/>
              <a:t>Önként vállalt feladat: </a:t>
            </a:r>
            <a:r>
              <a:rPr lang="hu-HU" sz="2400" b="1" dirty="0" err="1"/>
              <a:t>Fido</a:t>
            </a:r>
            <a:r>
              <a:rPr lang="hu-HU" sz="2400" b="1" dirty="0"/>
              <a:t> Ifjúsági Központ</a:t>
            </a:r>
          </a:p>
        </p:txBody>
      </p:sp>
    </p:spTree>
    <p:extLst>
      <p:ext uri="{BB962C8B-B14F-4D97-AF65-F5344CB8AC3E}">
        <p14:creationId xmlns:p14="http://schemas.microsoft.com/office/powerpoint/2010/main" val="411862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9F0432-AB54-4A77-A0EB-34EA1E52590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596900"/>
            <a:ext cx="8824913" cy="4179888"/>
          </a:xfrm>
        </p:spPr>
        <p:txBody>
          <a:bodyPr/>
          <a:lstStyle/>
          <a:p>
            <a:r>
              <a:rPr lang="hu-HU" sz="2400" b="1" u="sng" dirty="0"/>
              <a:t>Fontosabb adatok</a:t>
            </a: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endParaRPr lang="hu-HU" sz="2400"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5C0E767B-49E1-4234-BC5F-0785D2E65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441952"/>
              </p:ext>
            </p:extLst>
          </p:nvPr>
        </p:nvGraphicFramePr>
        <p:xfrm>
          <a:off x="1338470" y="1704953"/>
          <a:ext cx="8680174" cy="3474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51722">
                  <a:extLst>
                    <a:ext uri="{9D8B030D-6E8A-4147-A177-3AD203B41FA5}">
                      <a16:colId xmlns:a16="http://schemas.microsoft.com/office/drawing/2014/main" val="1112009265"/>
                    </a:ext>
                  </a:extLst>
                </a:gridCol>
                <a:gridCol w="3297530">
                  <a:extLst>
                    <a:ext uri="{9D8B030D-6E8A-4147-A177-3AD203B41FA5}">
                      <a16:colId xmlns:a16="http://schemas.microsoft.com/office/drawing/2014/main" val="1646697439"/>
                    </a:ext>
                  </a:extLst>
                </a:gridCol>
                <a:gridCol w="3630922">
                  <a:extLst>
                    <a:ext uri="{9D8B030D-6E8A-4147-A177-3AD203B41FA5}">
                      <a16:colId xmlns:a16="http://schemas.microsoft.com/office/drawing/2014/main" val="1760395602"/>
                    </a:ext>
                  </a:extLst>
                </a:gridCol>
              </a:tblGrid>
              <a:tr h="426617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Megtett javaslatok száma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Hatósági tevékenységgel érintett kiskorúak száma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858172"/>
                  </a:ext>
                </a:extLst>
              </a:tr>
              <a:tr h="426617">
                <a:tc>
                  <a:txBody>
                    <a:bodyPr/>
                    <a:lstStyle/>
                    <a:p>
                      <a:r>
                        <a:rPr lang="hu-HU" dirty="0"/>
                        <a:t>Védelembe vétel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120</a:t>
                      </a:r>
                      <a:r>
                        <a:rPr lang="hu-HU" dirty="0"/>
                        <a:t> (103)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263</a:t>
                      </a:r>
                      <a:r>
                        <a:rPr lang="hu-HU" dirty="0"/>
                        <a:t> (281)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018691"/>
                  </a:ext>
                </a:extLst>
              </a:tr>
              <a:tr h="426617">
                <a:tc>
                  <a:txBody>
                    <a:bodyPr/>
                    <a:lstStyle/>
                    <a:p>
                      <a:r>
                        <a:rPr lang="hu-HU" dirty="0"/>
                        <a:t>Családba fogadás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14</a:t>
                      </a:r>
                      <a:r>
                        <a:rPr lang="hu-HU" dirty="0"/>
                        <a:t> 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496073"/>
                  </a:ext>
                </a:extLst>
              </a:tr>
              <a:tr h="426617">
                <a:tc>
                  <a:txBody>
                    <a:bodyPr/>
                    <a:lstStyle/>
                    <a:p>
                      <a:r>
                        <a:rPr lang="hu-HU" dirty="0"/>
                        <a:t>Ideiglenes hatályú elhelyezés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7</a:t>
                      </a:r>
                      <a:r>
                        <a:rPr lang="hu-HU" dirty="0"/>
                        <a:t> 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46</a:t>
                      </a:r>
                      <a:r>
                        <a:rPr lang="hu-HU" dirty="0"/>
                        <a:t> (34)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061068"/>
                  </a:ext>
                </a:extLst>
              </a:tr>
              <a:tr h="426617">
                <a:tc>
                  <a:txBody>
                    <a:bodyPr/>
                    <a:lstStyle/>
                    <a:p>
                      <a:r>
                        <a:rPr lang="hu-HU" dirty="0"/>
                        <a:t>Nevelésbe vétel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10</a:t>
                      </a:r>
                      <a:r>
                        <a:rPr lang="hu-HU" dirty="0"/>
                        <a:t> 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183</a:t>
                      </a:r>
                      <a:r>
                        <a:rPr lang="hu-HU" dirty="0"/>
                        <a:t> (235)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261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3554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>
            <a:extLst>
              <a:ext uri="{FF2B5EF4-FFF2-40B4-BE49-F238E27FC236}">
                <a16:creationId xmlns:a16="http://schemas.microsoft.com/office/drawing/2014/main" id="{FA5A9D95-2C7B-49AC-9E9C-76DBF9644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74607"/>
              </p:ext>
            </p:extLst>
          </p:nvPr>
        </p:nvGraphicFramePr>
        <p:xfrm>
          <a:off x="874644" y="1077474"/>
          <a:ext cx="9431130" cy="5170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5565">
                  <a:extLst>
                    <a:ext uri="{9D8B030D-6E8A-4147-A177-3AD203B41FA5}">
                      <a16:colId xmlns:a16="http://schemas.microsoft.com/office/drawing/2014/main" val="1480657405"/>
                    </a:ext>
                  </a:extLst>
                </a:gridCol>
                <a:gridCol w="4715565">
                  <a:extLst>
                    <a:ext uri="{9D8B030D-6E8A-4147-A177-3AD203B41FA5}">
                      <a16:colId xmlns:a16="http://schemas.microsoft.com/office/drawing/2014/main" val="2297740762"/>
                    </a:ext>
                  </a:extLst>
                </a:gridCol>
              </a:tblGrid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Nevelési, életviteli</a:t>
                      </a:r>
                      <a:endParaRPr lang="hu-HU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181 </a:t>
                      </a:r>
                      <a:r>
                        <a:rPr lang="hu-HU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(208)</a:t>
                      </a:r>
                      <a:endParaRPr lang="hu-HU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6961020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Családi konfliktus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  <a:r>
                        <a:rPr lang="hu-HU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(69)</a:t>
                      </a:r>
                      <a:endParaRPr lang="hu-HU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2932154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Szülő(k) betegsége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hu-HU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(10)</a:t>
                      </a:r>
                      <a:endParaRPr lang="hu-HU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6939941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Fizikai, lelki, szexuális bántalmazás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240" algn="l"/>
                          <a:tab pos="318770" algn="ctr"/>
                        </a:tabLst>
                      </a:pPr>
                      <a:r>
                        <a:rPr lang="hu-HU" sz="2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(30)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2188013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Fizikai, lelki elhanyagolás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(68)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8523592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Iskolai kirekesztés, erőszak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(6)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2495281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Kortárs csoport negatív hatása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(16)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1349750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Elégtelen lakáskörülmények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(57)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7479188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Kilakoltatás veszélye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(14)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3748322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Drogfogyasztás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(15)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4994524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Csavargás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hu-HU" sz="20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(2)</a:t>
                      </a:r>
                      <a:endParaRPr lang="hu-HU" sz="2000" kern="10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969003"/>
                  </a:ext>
                </a:extLst>
              </a:tr>
              <a:tr h="430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Tankötelezettség elmulasztása</a:t>
                      </a:r>
                      <a:endParaRPr lang="hu-HU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9885" algn="l"/>
                          <a:tab pos="455930" algn="ctr"/>
                        </a:tabLst>
                      </a:pPr>
                      <a:r>
                        <a:rPr lang="hu-HU" sz="20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 (77)</a:t>
                      </a:r>
                      <a:endParaRPr lang="hu-HU" sz="2000" kern="100" dirty="0">
                        <a:effectLst/>
                        <a:latin typeface="Aptos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20322"/>
                  </a:ext>
                </a:extLst>
              </a:tr>
            </a:tbl>
          </a:graphicData>
        </a:graphic>
      </p:graphicFrame>
      <p:sp>
        <p:nvSpPr>
          <p:cNvPr id="6" name="Cím 5">
            <a:extLst>
              <a:ext uri="{FF2B5EF4-FFF2-40B4-BE49-F238E27FC236}">
                <a16:creationId xmlns:a16="http://schemas.microsoft.com/office/drawing/2014/main" id="{DF3F314F-89B6-40C1-8725-BB443E902B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41300"/>
            <a:ext cx="9404350" cy="606425"/>
          </a:xfrm>
        </p:spPr>
        <p:txBody>
          <a:bodyPr/>
          <a:lstStyle/>
          <a:p>
            <a:r>
              <a:rPr lang="hu-HU" sz="2000" b="1" dirty="0"/>
              <a:t>Tárgyévben a veszélyeztetett kiskorúak a veszélyeztetettség fő oka szerint</a:t>
            </a:r>
            <a:br>
              <a:rPr lang="hu-HU" sz="2000" b="1" dirty="0"/>
            </a:br>
            <a:r>
              <a:rPr lang="hu-HU" sz="2000" b="1" dirty="0"/>
              <a:t> (2025-ben 549 gyermek, 2024-ben 563 gyermek)</a:t>
            </a:r>
            <a:br>
              <a:rPr lang="hu-HU" sz="1600" dirty="0"/>
            </a:b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40396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1371BF-4E2A-4431-80C2-71800544AD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r>
              <a:rPr lang="hu-HU" sz="2400" b="1" dirty="0"/>
              <a:t>A veszélyeztetettség kezelésének akadályai:</a:t>
            </a:r>
            <a:br>
              <a:rPr lang="hu-HU" sz="2400" dirty="0"/>
            </a:br>
            <a:r>
              <a:rPr lang="hu-HU" sz="2400" dirty="0"/>
              <a:t>	- együttműködési nehézségek, bizalmatlanság, problémabelátás hiánya</a:t>
            </a:r>
            <a:br>
              <a:rPr lang="hu-HU" sz="2400" dirty="0"/>
            </a:br>
            <a:r>
              <a:rPr lang="hu-HU" sz="2400" dirty="0"/>
              <a:t>	- családi minták „átörökítése”</a:t>
            </a:r>
            <a:br>
              <a:rPr lang="hu-HU" sz="2400" dirty="0"/>
            </a:br>
            <a:r>
              <a:rPr lang="hu-HU" sz="2400" dirty="0"/>
              <a:t>	- az alap szükségletek meglétének hiánya (lakhatás</a:t>
            </a:r>
            <a:br>
              <a:rPr lang="hu-HU" sz="2400" dirty="0"/>
            </a:br>
            <a:r>
              <a:rPr lang="hu-HU" sz="2400" dirty="0"/>
              <a:t>Rendszer problémák:</a:t>
            </a:r>
            <a:br>
              <a:rPr lang="hu-HU" sz="2400" dirty="0"/>
            </a:br>
            <a:r>
              <a:rPr lang="hu-HU" sz="2400" dirty="0"/>
              <a:t>	- kapacitás hiány az alap- és szakellátásban és az egészségügyben</a:t>
            </a:r>
            <a:br>
              <a:rPr lang="hu-HU" sz="2400" dirty="0"/>
            </a:br>
            <a:r>
              <a:rPr lang="hu-HU" sz="2400" dirty="0"/>
              <a:t>	- az eredményes munkavégzést gátló szabályozás (pl.: iskolai tevékenységek túlszabályozása)</a:t>
            </a:r>
            <a:br>
              <a:rPr lang="hu-HU" sz="2400" dirty="0"/>
            </a:br>
            <a:endParaRPr lang="hu-HU" sz="2400" dirty="0"/>
          </a:p>
        </p:txBody>
      </p:sp>
      <p:sp>
        <p:nvSpPr>
          <p:cNvPr id="4" name="Alcím 3">
            <a:extLst>
              <a:ext uri="{FF2B5EF4-FFF2-40B4-BE49-F238E27FC236}">
                <a16:creationId xmlns:a16="http://schemas.microsoft.com/office/drawing/2014/main" id="{398B0789-43D8-4B01-BE01-A97FC7C880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805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34536631-04BB-42BF-8CCE-52A95B462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982" y="1867820"/>
            <a:ext cx="8825657" cy="1915647"/>
          </a:xfrm>
        </p:spPr>
        <p:txBody>
          <a:bodyPr/>
          <a:lstStyle/>
          <a:p>
            <a:pPr algn="ctr"/>
            <a:r>
              <a:rPr lang="hu-HU" sz="2400" dirty="0" err="1"/>
              <a:t>Fdsds</a:t>
            </a: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br>
              <a:rPr lang="hu-HU" sz="2400" dirty="0"/>
            </a:br>
            <a:r>
              <a:rPr lang="hu-HU" sz="4400" b="1" dirty="0"/>
              <a:t>Köszönöm a figyelmet!</a:t>
            </a:r>
            <a:br>
              <a:rPr lang="hu-HU" sz="2400" dirty="0"/>
            </a:br>
            <a:br>
              <a:rPr lang="hu-HU" sz="2400" dirty="0"/>
            </a:br>
            <a:endParaRPr lang="hu-HU" sz="2400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978AE3FA-BC5E-4518-B1F4-55E4E4B65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flipV="1">
            <a:off x="1207964" y="5584770"/>
            <a:ext cx="8825658" cy="45719"/>
          </a:xfrm>
        </p:spPr>
        <p:txBody>
          <a:bodyPr>
            <a:normAutofit fontScale="25000" lnSpcReduction="20000"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70570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365</Words>
  <Application>Microsoft Office PowerPoint</Application>
  <PresentationFormat>Szélesvásznú</PresentationFormat>
  <Paragraphs>47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4" baseType="lpstr">
      <vt:lpstr>Aptos</vt:lpstr>
      <vt:lpstr>Arial</vt:lpstr>
      <vt:lpstr>Calibri</vt:lpstr>
      <vt:lpstr>Century Gothic</vt:lpstr>
      <vt:lpstr>Times New Roman</vt:lpstr>
      <vt:lpstr>Wingdings 3</vt:lpstr>
      <vt:lpstr>Ion</vt:lpstr>
      <vt:lpstr>ÉVES GYERMEKVÉDELMI TANÁCSKOZÁS - 2026</vt:lpstr>
      <vt:lpstr>SZAKMAI EGYSÉGEINK:  - Család- és Gyermekjóléti Központ - Hatósági tevékenységhez kapcsolódó feladatok (Esetmenedzserek)  - Óvodai- és iskolai szociális segítők  - Mentál csoport (pszichológusok, fejlesztőpedagógusok)  - Fido Ifjúsági Központ </vt:lpstr>
      <vt:lpstr>  Speciális Szolgáltatásaink: - Utcai és lakótelepi szociális munka (Fido) - Kapcsolattartái ügyelet - Kórházi szociális munka - Gyermekvédelmi jelzőrendszeri készenléti szolgálat (Krízistelefon) - Jogi tájékoztatás - Mentálhigiénés szolgáltatások (pszichológiai, mentálhigiénés tanácsadás, fejlesztőpedagógus) - Családterápia, családkonzultáció - Óvodai és iskolai szociális segítő tevékenység   </vt:lpstr>
      <vt:lpstr>Fontosabb adatok          </vt:lpstr>
      <vt:lpstr>Tárgyévben a veszélyeztetett kiskorúak a veszélyeztetettség fő oka szerint  (2025-ben 549 gyermek, 2024-ben 563 gyermek) </vt:lpstr>
      <vt:lpstr>   A veszélyeztetettség kezelésének akadályai:  - együttműködési nehézségek, bizalmatlanság, problémabelátás hiánya  - családi minták „átörökítése”  - az alap szükségletek meglétének hiánya (lakhatás Rendszer problémák:  - kapacitás hiány az alap- és szakellátásban és az egészségügyben  - az eredményes munkavégzést gátló szabályozás (pl.: iskolai tevékenységek túlszabályozása) </vt:lpstr>
      <vt:lpstr>Fdsds        Köszönöm a figyelmet!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ÉVES GYERMEKVÉDELMI TANÁCSKOZÁS - 2026</dc:title>
  <dc:creator>Admin</dc:creator>
  <cp:lastModifiedBy>Admin</cp:lastModifiedBy>
  <cp:revision>13</cp:revision>
  <dcterms:created xsi:type="dcterms:W3CDTF">2026-02-25T23:01:55Z</dcterms:created>
  <dcterms:modified xsi:type="dcterms:W3CDTF">2026-02-26T07:21:59Z</dcterms:modified>
</cp:coreProperties>
</file>