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8" r:id="rId1"/>
  </p:sldMasterIdLst>
  <p:sldIdLst>
    <p:sldId id="275" r:id="rId2"/>
    <p:sldId id="276" r:id="rId3"/>
    <p:sldId id="274" r:id="rId4"/>
    <p:sldId id="279" r:id="rId5"/>
    <p:sldId id="263" r:id="rId6"/>
    <p:sldId id="265" r:id="rId7"/>
    <p:sldId id="284" r:id="rId8"/>
    <p:sldId id="277" r:id="rId9"/>
    <p:sldId id="280" r:id="rId10"/>
    <p:sldId id="281" r:id="rId11"/>
    <p:sldId id="282" r:id="rId12"/>
    <p:sldId id="283" r:id="rId13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1AA2DA-F9F5-4D44-8682-D9052A456CDE}" v="3" dt="2026-02-26T06:17:58.8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84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269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zögi Szabolcs" userId="5ac2a235026fb890" providerId="LiveId" clId="{EB404626-4334-4FB2-84FD-27B0BC188827}"/>
    <pc:docChg chg="custSel modSld">
      <pc:chgData name="Szögi Szabolcs" userId="5ac2a235026fb890" providerId="LiveId" clId="{EB404626-4334-4FB2-84FD-27B0BC188827}" dt="2026-02-26T06:22:36.738" v="159" actId="20577"/>
      <pc:docMkLst>
        <pc:docMk/>
      </pc:docMkLst>
      <pc:sldChg chg="modSp mod">
        <pc:chgData name="Szögi Szabolcs" userId="5ac2a235026fb890" providerId="LiveId" clId="{EB404626-4334-4FB2-84FD-27B0BC188827}" dt="2026-02-26T06:17:07.301" v="54" actId="20577"/>
        <pc:sldMkLst>
          <pc:docMk/>
          <pc:sldMk cId="1404378449" sldId="274"/>
        </pc:sldMkLst>
        <pc:spChg chg="mod">
          <ac:chgData name="Szögi Szabolcs" userId="5ac2a235026fb890" providerId="LiveId" clId="{EB404626-4334-4FB2-84FD-27B0BC188827}" dt="2026-02-26T06:17:07.301" v="54" actId="20577"/>
          <ac:spMkLst>
            <pc:docMk/>
            <pc:sldMk cId="1404378449" sldId="274"/>
            <ac:spMk id="3" creationId="{00000000-0000-0000-0000-000000000000}"/>
          </ac:spMkLst>
        </pc:spChg>
      </pc:sldChg>
      <pc:sldChg chg="modSp mod">
        <pc:chgData name="Szögi Szabolcs" userId="5ac2a235026fb890" providerId="LiveId" clId="{EB404626-4334-4FB2-84FD-27B0BC188827}" dt="2026-02-26T06:13:49.978" v="7"/>
        <pc:sldMkLst>
          <pc:docMk/>
          <pc:sldMk cId="0" sldId="276"/>
        </pc:sldMkLst>
        <pc:spChg chg="mod">
          <ac:chgData name="Szögi Szabolcs" userId="5ac2a235026fb890" providerId="LiveId" clId="{EB404626-4334-4FB2-84FD-27B0BC188827}" dt="2026-02-26T06:13:49.978" v="7"/>
          <ac:spMkLst>
            <pc:docMk/>
            <pc:sldMk cId="0" sldId="276"/>
            <ac:spMk id="3" creationId="{00000000-0000-0000-0000-000000000000}"/>
          </ac:spMkLst>
        </pc:spChg>
      </pc:sldChg>
      <pc:sldChg chg="modSp mod">
        <pc:chgData name="Szögi Szabolcs" userId="5ac2a235026fb890" providerId="LiveId" clId="{EB404626-4334-4FB2-84FD-27B0BC188827}" dt="2026-02-26T06:18:09.168" v="105" actId="20577"/>
        <pc:sldMkLst>
          <pc:docMk/>
          <pc:sldMk cId="1404378449" sldId="279"/>
        </pc:sldMkLst>
        <pc:spChg chg="mod">
          <ac:chgData name="Szögi Szabolcs" userId="5ac2a235026fb890" providerId="LiveId" clId="{EB404626-4334-4FB2-84FD-27B0BC188827}" dt="2026-02-26T06:18:09.168" v="105" actId="20577"/>
          <ac:spMkLst>
            <pc:docMk/>
            <pc:sldMk cId="1404378449" sldId="279"/>
            <ac:spMk id="3" creationId="{00000000-0000-0000-0000-000000000000}"/>
          </ac:spMkLst>
        </pc:spChg>
      </pc:sldChg>
      <pc:sldChg chg="modSp mod">
        <pc:chgData name="Szögi Szabolcs" userId="5ac2a235026fb890" providerId="LiveId" clId="{EB404626-4334-4FB2-84FD-27B0BC188827}" dt="2026-02-26T06:22:36.738" v="159" actId="20577"/>
        <pc:sldMkLst>
          <pc:docMk/>
          <pc:sldMk cId="1404378449" sldId="281"/>
        </pc:sldMkLst>
        <pc:spChg chg="mod">
          <ac:chgData name="Szögi Szabolcs" userId="5ac2a235026fb890" providerId="LiveId" clId="{EB404626-4334-4FB2-84FD-27B0BC188827}" dt="2026-02-26T06:22:36.738" v="159" actId="20577"/>
          <ac:spMkLst>
            <pc:docMk/>
            <pc:sldMk cId="1404378449" sldId="281"/>
            <ac:spMk id="3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unkalap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unkalap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unkalap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u-HU"/>
  <c:chart>
    <c:autoTitleDeleted val="1"/>
    <c:view3D>
      <c:rotX val="75"/>
      <c:perspective val="30"/>
    </c:view3D>
    <c:plotArea>
      <c:layout/>
      <c:pie3DChart>
        <c:varyColors val="1"/>
        <c:dLbls/>
      </c:pie3DChart>
    </c:plotArea>
    <c:legend>
      <c:legendPos val="r"/>
      <c:layout>
        <c:manualLayout>
          <c:xMode val="edge"/>
          <c:yMode val="edge"/>
          <c:x val="0.77078201704908145"/>
          <c:y val="0.36497857669620137"/>
          <c:w val="0.21278814740451721"/>
          <c:h val="0.33755549133450879"/>
        </c:manualLayout>
      </c:layout>
      <c:txPr>
        <a:bodyPr/>
        <a:lstStyle/>
        <a:p>
          <a:pPr>
            <a:defRPr sz="1600"/>
          </a:pPr>
          <a:endParaRPr lang="hu-HU"/>
        </a:p>
      </c:txPr>
    </c:legend>
    <c:plotVisOnly val="1"/>
    <c:dispBlanksAs val="zero"/>
  </c:chart>
  <c:txPr>
    <a:bodyPr/>
    <a:lstStyle/>
    <a:p>
      <a:pPr>
        <a:defRPr b="1"/>
      </a:pPr>
      <a:endParaRPr lang="hu-H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u-HU"/>
  <c:chart>
    <c:view3D>
      <c:rotX val="30"/>
      <c:perspective val="30"/>
    </c:view3D>
    <c:plotArea>
      <c:layout/>
      <c:bar3DChart>
        <c:barDir val="col"/>
        <c:grouping val="clustered"/>
        <c:dLbls/>
        <c:gapWidth val="100"/>
        <c:shape val="cone"/>
        <c:axId val="133207936"/>
        <c:axId val="133210496"/>
        <c:axId val="0"/>
      </c:bar3DChart>
      <c:catAx>
        <c:axId val="133207936"/>
        <c:scaling>
          <c:orientation val="minMax"/>
        </c:scaling>
        <c:axPos val="b"/>
        <c:numFmt formatCode="General" sourceLinked="0"/>
        <c:tickLblPos val="nextTo"/>
        <c:crossAx val="133210496"/>
        <c:crosses val="autoZero"/>
        <c:auto val="1"/>
        <c:lblAlgn val="ctr"/>
        <c:lblOffset val="100"/>
      </c:catAx>
      <c:valAx>
        <c:axId val="133210496"/>
        <c:scaling>
          <c:orientation val="minMax"/>
        </c:scaling>
        <c:axPos val="l"/>
        <c:majorGridlines/>
        <c:numFmt formatCode="General" sourceLinked="1"/>
        <c:tickLblPos val="nextTo"/>
        <c:crossAx val="133207936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u-HU"/>
  <c:chart>
    <c:view3D>
      <c:rotX val="75"/>
      <c:perspective val="30"/>
    </c:view3D>
    <c:plotArea>
      <c:layout/>
      <c:pie3DChart>
        <c:varyColors val="1"/>
        <c:dLbls/>
      </c:pie3DChart>
      <c:spPr>
        <a:noFill/>
        <a:ln w="25400">
          <a:noFill/>
        </a:ln>
      </c:spPr>
    </c:plotArea>
    <c:legend>
      <c:legendPos val="r"/>
      <c:layout/>
    </c:legend>
    <c:plotVisOnly val="1"/>
    <c:dispBlanksAs val="zero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7817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1198264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1867268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7503109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377086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54931426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9993896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37160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2911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30489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80722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74391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1083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8921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12352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19273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11961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AAD347D-5ACD-4C99-B74B-A9C85AD731AF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354690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474995" y="1566672"/>
            <a:ext cx="8825658" cy="3329581"/>
          </a:xfrm>
        </p:spPr>
        <p:txBody>
          <a:bodyPr>
            <a:normAutofit fontScale="90000"/>
          </a:bodyPr>
          <a:lstStyle/>
          <a:p>
            <a:pPr algn="ctr"/>
            <a:r>
              <a:rPr lang="hu-HU" sz="6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J.SZ.SZ.GY.K. - Átmeneti gondozás szakmai egységének 2025. évről szóló beszámolója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65267" y="4987692"/>
            <a:ext cx="8825658" cy="861420"/>
          </a:xfrm>
        </p:spPr>
        <p:txBody>
          <a:bodyPr/>
          <a:lstStyle/>
          <a:p>
            <a:pPr algn="ctr"/>
            <a:r>
              <a:rPr lang="hu-H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Éves szakmai tanácskozás – 2026. február 26.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942641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CSÁO külső férőhelyei, bérlőkijelölési jog </a:t>
            </a: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6110" y="1243914"/>
            <a:ext cx="11444289" cy="5393369"/>
          </a:xfrm>
        </p:spPr>
        <p:txBody>
          <a:bodyPr>
            <a:normAutofit/>
          </a:bodyPr>
          <a:lstStyle/>
          <a:p>
            <a:pPr lvl="0"/>
            <a:endParaRPr lang="hu-HU" dirty="0"/>
          </a:p>
          <a:p>
            <a:pPr lvl="0"/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5 önkormányzati tulajdonú ingatlan külső férőhelyként használata továbbra bővíti a gondozásba vétel lehetőségét gyermekek, családok – esélyteremtését, esélynövelését		</a:t>
            </a:r>
          </a:p>
          <a:p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hosszútávú lakhatási megoldás – a kikerülés lehetőségei is tovább bővülnek – pályázatok</a:t>
            </a:r>
          </a:p>
          <a:p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2023-ban 2 db. kiléptető lakást, 2024. évben 4 db. lakás tekintetében kaptunk bérlői jogkör kijelölésre lehetőséget,  melyből 2 db-ot a Habitat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Humanity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Magyarország  - 3 oldalú megállapodás alapján– újít fel </a:t>
            </a:r>
          </a:p>
          <a:p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család 2025. évben átvette a lakást </a:t>
            </a:r>
          </a:p>
          <a:p>
            <a:pPr marL="0" lvl="0" indent="0">
              <a:buNone/>
            </a:pPr>
            <a:endParaRPr lang="hu-HU" dirty="0"/>
          </a:p>
          <a:p>
            <a:pPr lvl="0"/>
            <a:endParaRPr lang="hu-HU" dirty="0"/>
          </a:p>
          <a:p>
            <a:pPr lvl="0">
              <a:buNone/>
            </a:pPr>
            <a:r>
              <a:rPr lang="hu-HU" sz="3200" dirty="0"/>
              <a:t/>
            </a:r>
            <a:br>
              <a:rPr lang="hu-HU" sz="3200" dirty="0"/>
            </a:br>
            <a:endParaRPr lang="hu-HU" sz="3200" dirty="0"/>
          </a:p>
        </p:txBody>
      </p:sp>
      <p:cxnSp>
        <p:nvCxnSpPr>
          <p:cNvPr id="5" name="Egyenes összekötő nyíllal 4"/>
          <p:cNvCxnSpPr/>
          <p:nvPr/>
        </p:nvCxnSpPr>
        <p:spPr>
          <a:xfrm flipV="1">
            <a:off x="7768281" y="2883243"/>
            <a:ext cx="1120347" cy="164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0437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1287" y="434430"/>
            <a:ext cx="9404723" cy="1400530"/>
          </a:xfrm>
        </p:spPr>
        <p:txBody>
          <a:bodyPr/>
          <a:lstStyle/>
          <a:p>
            <a:pPr algn="ctr"/>
            <a:r>
              <a:rPr lang="hu-H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Támogatóink, partnereink 2025-ban</a:t>
            </a: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6110" y="1243914"/>
            <a:ext cx="11444289" cy="5393369"/>
          </a:xfrm>
        </p:spPr>
        <p:txBody>
          <a:bodyPr>
            <a:normAutofit/>
          </a:bodyPr>
          <a:lstStyle/>
          <a:p>
            <a:pPr>
              <a:buNone/>
            </a:pPr>
            <a:endParaRPr lang="hu-HU" dirty="0"/>
          </a:p>
          <a:p>
            <a:r>
              <a:rPr lang="hu-H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Újstart Alapítvány – Esélyt a szemnek program, lábbelik, játékok</a:t>
            </a:r>
          </a:p>
          <a:p>
            <a:r>
              <a:rPr lang="hu-H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Dentsu</a:t>
            </a:r>
            <a:r>
              <a:rPr lang="hu-H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Hungary Kft., - játékok, sporteszközök a családok részére, </a:t>
            </a:r>
          </a:p>
          <a:p>
            <a:r>
              <a:rPr lang="hu-H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Önkéntes Központ Alapítvány – karácsonyi ajándékok a gyerekeknek</a:t>
            </a:r>
          </a:p>
          <a:p>
            <a:r>
              <a:rPr lang="hu-H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Magyar Vöröskereszt– élelmiszer adományok a családok részére</a:t>
            </a:r>
          </a:p>
        </p:txBody>
      </p:sp>
    </p:spTree>
    <p:extLst>
      <p:ext uri="{BB962C8B-B14F-4D97-AF65-F5344CB8AC3E}">
        <p14:creationId xmlns:p14="http://schemas.microsoft.com/office/powerpoint/2010/main" xmlns="" val="14043784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24479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44577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66008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79914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110299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134397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0" y="5332451"/>
            <a:ext cx="40118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KÖSZÖNÖM A FIGYELMÜKET!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Fetter-Pásztor Krisztina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+36 20 331 3535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fetterp.krisztina@jszszgyk.hu</a:t>
            </a:r>
          </a:p>
        </p:txBody>
      </p:sp>
      <p:pic>
        <p:nvPicPr>
          <p:cNvPr id="10" name="Kép 9" descr="20250710_0952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682322" y="1395265"/>
            <a:ext cx="2103120" cy="2534194"/>
          </a:xfrm>
          <a:prstGeom prst="rect">
            <a:avLst/>
          </a:prstGeom>
        </p:spPr>
      </p:pic>
      <p:pic>
        <p:nvPicPr>
          <p:cNvPr id="11" name="Picture 2" descr="\\ws63\Common\Családgondozó\AKTUÁLIS GYEREKEK\z_Fotók\2025. farsang\attachments (9)\IMG_20250210_171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69725">
            <a:off x="0" y="352088"/>
            <a:ext cx="2311179" cy="1365678"/>
          </a:xfrm>
          <a:prstGeom prst="rect">
            <a:avLst/>
          </a:prstGeom>
          <a:noFill/>
        </p:spPr>
      </p:pic>
      <p:pic>
        <p:nvPicPr>
          <p:cNvPr id="12" name="Kép 11" descr="1000002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96979" y="0"/>
            <a:ext cx="2057401" cy="1430382"/>
          </a:xfrm>
          <a:prstGeom prst="rect">
            <a:avLst/>
          </a:prstGeom>
        </p:spPr>
      </p:pic>
      <p:pic>
        <p:nvPicPr>
          <p:cNvPr id="13" name="Kép 12" descr="10000120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12854">
            <a:off x="10175968" y="228599"/>
            <a:ext cx="2161902" cy="1384663"/>
          </a:xfrm>
          <a:prstGeom prst="rect">
            <a:avLst/>
          </a:prstGeom>
        </p:spPr>
      </p:pic>
      <p:pic>
        <p:nvPicPr>
          <p:cNvPr id="14" name="Kép 13" descr="IMG_617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6207224">
            <a:off x="5147633" y="-143307"/>
            <a:ext cx="1665512" cy="2277211"/>
          </a:xfrm>
          <a:prstGeom prst="rect">
            <a:avLst/>
          </a:prstGeom>
        </p:spPr>
      </p:pic>
      <p:pic>
        <p:nvPicPr>
          <p:cNvPr id="16" name="Kép 15" descr="20250710_14234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38399">
            <a:off x="158127" y="2304396"/>
            <a:ext cx="1823535" cy="1856698"/>
          </a:xfrm>
          <a:prstGeom prst="rect">
            <a:avLst/>
          </a:prstGeom>
        </p:spPr>
      </p:pic>
      <p:pic>
        <p:nvPicPr>
          <p:cNvPr id="17" name="Kép 16" descr="IMG_20251117_1747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13374" y="0"/>
            <a:ext cx="2435018" cy="1862826"/>
          </a:xfrm>
          <a:prstGeom prst="rect">
            <a:avLst/>
          </a:prstGeom>
        </p:spPr>
      </p:pic>
      <p:pic>
        <p:nvPicPr>
          <p:cNvPr id="7170" name="Picture 2" descr="M:\PROGRAMOK\2025\1. farsang\image7.jpe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5116637">
            <a:off x="2173357" y="1387474"/>
            <a:ext cx="2232992" cy="2382768"/>
          </a:xfrm>
          <a:prstGeom prst="rect">
            <a:avLst/>
          </a:prstGeom>
          <a:noFill/>
        </p:spPr>
      </p:pic>
      <p:pic>
        <p:nvPicPr>
          <p:cNvPr id="7172" name="Picture 4" descr="M:\PROGRAMOK\2025\3. húsvét\image0.jpe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25008" y="2067340"/>
            <a:ext cx="2378766" cy="1557130"/>
          </a:xfrm>
          <a:prstGeom prst="rect">
            <a:avLst/>
          </a:prstGeom>
          <a:noFill/>
        </p:spPr>
      </p:pic>
      <p:pic>
        <p:nvPicPr>
          <p:cNvPr id="7176" name="Picture 8" descr="M:\PROGRAMOK\2025\5. Tábor 2025\IMG_20250714_16281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64730" y="1815548"/>
            <a:ext cx="2251213" cy="3001617"/>
          </a:xfrm>
          <a:prstGeom prst="rect">
            <a:avLst/>
          </a:prstGeom>
          <a:noFill/>
        </p:spPr>
      </p:pic>
      <p:pic>
        <p:nvPicPr>
          <p:cNvPr id="7178" name="Picture 10" descr="M:\PROGRAMOK\2025\9. óriáskerék 2025\IMG_20251019_15152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83635" y="3677478"/>
            <a:ext cx="2077278" cy="1742661"/>
          </a:xfrm>
          <a:prstGeom prst="rect">
            <a:avLst/>
          </a:prstGeom>
          <a:noFill/>
        </p:spPr>
      </p:pic>
      <p:pic>
        <p:nvPicPr>
          <p:cNvPr id="7180" name="Picture 12" descr="M:\PROGRAMOK\2025\10. Halloween 2025\IMG_20251031_151525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710453" y="3737114"/>
            <a:ext cx="2461900" cy="2392018"/>
          </a:xfrm>
          <a:prstGeom prst="rect">
            <a:avLst/>
          </a:prstGeom>
          <a:noFill/>
        </p:spPr>
      </p:pic>
      <p:pic>
        <p:nvPicPr>
          <p:cNvPr id="7182" name="Picture 14" descr="M:\PROGRAMOK\2025\10. Halloween 2025\IMG_20251031_151624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755495" y="3604591"/>
            <a:ext cx="2297903" cy="2517913"/>
          </a:xfrm>
          <a:prstGeom prst="rect">
            <a:avLst/>
          </a:prstGeom>
          <a:noFill/>
        </p:spPr>
      </p:pic>
      <p:pic>
        <p:nvPicPr>
          <p:cNvPr id="7186" name="Picture 18" descr="M:\PROGRAMOK\2025\DECEMBER 8\Mikulás\1000015576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1966709">
            <a:off x="5886510" y="4382437"/>
            <a:ext cx="1635990" cy="217597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40567" y="152399"/>
            <a:ext cx="8534400" cy="1507067"/>
          </a:xfrm>
        </p:spPr>
        <p:txBody>
          <a:bodyPr/>
          <a:lstStyle/>
          <a:p>
            <a:pPr algn="ctr"/>
            <a:r>
              <a:rPr lang="hu-H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2025. évben ellátott családok és gyermekek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4212" y="1930400"/>
            <a:ext cx="8534400" cy="468488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Gyermekek Átmeneti Otthona (GYÁO, 4 lakószoba, 12 férőhely)</a:t>
            </a:r>
          </a:p>
          <a:p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család; 32 gyermeke</a:t>
            </a:r>
          </a:p>
          <a:p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Két évben belül visszakerült, 0 gyermek</a:t>
            </a:r>
          </a:p>
          <a:p>
            <a:pPr lvl="0"/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gyermek ideiglenes gondozás </a:t>
            </a:r>
          </a:p>
          <a:p>
            <a:endParaRPr lang="hu-HU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Családok Átmeneti Otthona (CSÁO, 13 lakórész, 40+20 </a:t>
            </a:r>
            <a:r>
              <a:rPr lang="hu-HU" sz="1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*(külső) 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férőhelyen)</a:t>
            </a:r>
          </a:p>
          <a:p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család; 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 gyermek,  32 fő 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szülő </a:t>
            </a:r>
          </a:p>
          <a:p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esetben történt kríziselhelyezés, mely 8 gyermeket érintett </a:t>
            </a:r>
          </a:p>
          <a:p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két éven belül 1 gyermek került vissza</a:t>
            </a:r>
          </a:p>
          <a:p>
            <a:pPr lvl="0"/>
            <a:endParaRPr lang="hu-HU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hu-H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0" y="388710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GYERMEKEK ÁTMENETI OTTHONA</a:t>
            </a:r>
            <a:br>
              <a:rPr lang="hu-H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GYÁO - </a:t>
            </a:r>
            <a:r>
              <a:rPr lang="hu-H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hu-H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kerülés indokai a 2025. évben</a:t>
            </a: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6110" y="2034745"/>
            <a:ext cx="11444289" cy="4602537"/>
          </a:xfrm>
        </p:spPr>
        <p:txBody>
          <a:bodyPr>
            <a:normAutofit/>
          </a:bodyPr>
          <a:lstStyle/>
          <a:p>
            <a:pPr lvl="0"/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esetben 21 gyermek elégtelen lakhatási probléma miatt (előző évről áthozott is) </a:t>
            </a:r>
          </a:p>
          <a:p>
            <a:pPr lvl="0"/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esetben családon belüli bántalmazás</a:t>
            </a:r>
          </a:p>
          <a:p>
            <a:pPr lvl="0"/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ügyében családon belüli konfliktus</a:t>
            </a:r>
          </a:p>
          <a:p>
            <a:pPr lvl="0"/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esetben, melyben 3 gyermek érintett a törvényes képviselő szenvedély betegsége</a:t>
            </a:r>
          </a:p>
          <a:p>
            <a:pPr lvl="0"/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esetben törvényes képviselő igazolt távolléte miatt kapott elhelyezést</a:t>
            </a:r>
          </a:p>
          <a:p>
            <a:r>
              <a:rPr lang="hu-H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esetben történt elhelyezés törvényes képviselővel együtt</a:t>
            </a:r>
          </a:p>
          <a:p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védelembe vett gyermek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fő</a:t>
            </a:r>
          </a:p>
          <a:p>
            <a:pPr marL="0" indent="0">
              <a:buNone/>
            </a:pPr>
            <a:r>
              <a:rPr lang="hu-H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hu-H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A bekerülés kezdeményezői</a:t>
            </a:r>
          </a:p>
          <a:p>
            <a:pPr lvl="0"/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gyermek a Család és Gyermekjóléti  Szolgálat/Központ </a:t>
            </a:r>
            <a:endParaRPr lang="hu-H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4378449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3546" y="519289"/>
            <a:ext cx="8534400" cy="149013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GYÁO - </a:t>
            </a:r>
            <a:r>
              <a:rPr lang="hu-H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</a:t>
            </a:r>
            <a:r>
              <a:rPr lang="hu-H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eltöltött gondozási idő 2025. évben</a:t>
            </a: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6111" y="1546578"/>
            <a:ext cx="9671934" cy="4809067"/>
          </a:xfrm>
        </p:spPr>
        <p:txBody>
          <a:bodyPr>
            <a:normAutofit fontScale="32500" lnSpcReduction="20000"/>
          </a:bodyPr>
          <a:lstStyle/>
          <a:p>
            <a:pPr lvl="0"/>
            <a:endParaRPr lang="hu-HU" dirty="0"/>
          </a:p>
          <a:p>
            <a:pPr lvl="0">
              <a:buNone/>
            </a:pPr>
            <a:r>
              <a:rPr lang="hu-HU" sz="4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gyermek 0-1 hónap</a:t>
            </a:r>
          </a:p>
          <a:p>
            <a:pPr lvl="0">
              <a:buNone/>
            </a:pPr>
            <a:r>
              <a:rPr lang="hu-HU" sz="4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gyermek  2-3 hónap</a:t>
            </a:r>
          </a:p>
          <a:p>
            <a:pPr lvl="0">
              <a:buNone/>
            </a:pPr>
            <a:r>
              <a:rPr lang="hu-HU" sz="4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gyermek  4-6 hónap</a:t>
            </a:r>
          </a:p>
          <a:p>
            <a:pPr>
              <a:buNone/>
            </a:pPr>
            <a:r>
              <a:rPr lang="hu-HU" sz="4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gyermek  7-10 hónap</a:t>
            </a:r>
          </a:p>
          <a:p>
            <a:pPr lvl="0">
              <a:buNone/>
            </a:pPr>
            <a:r>
              <a:rPr lang="hu-HU" sz="4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gyermek  1- 2 év</a:t>
            </a:r>
          </a:p>
          <a:p>
            <a:pPr lvl="0">
              <a:buNone/>
            </a:pPr>
            <a:r>
              <a:rPr lang="hu-HU" sz="4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gyermek és 2 szülő volt ellátásban december 31-én</a:t>
            </a:r>
          </a:p>
          <a:p>
            <a:pPr lvl="0">
              <a:buNone/>
            </a:pPr>
            <a:endParaRPr lang="hu-HU" sz="4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u-HU" sz="4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esetben történt nevelésbe vétel, egy esetben történt ideiglenes hatályú elhelyezésre javaslat </a:t>
            </a:r>
          </a:p>
          <a:p>
            <a:pPr>
              <a:buNone/>
            </a:pPr>
            <a:r>
              <a:rPr lang="hu-HU" sz="4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gyermek távozott otthonába 2025 </a:t>
            </a:r>
            <a:r>
              <a:rPr lang="hu-HU" sz="4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4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vben</a:t>
            </a:r>
            <a:endParaRPr lang="hu-HU" sz="4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hu-HU" sz="4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gyerek került elhelyezésre CSÁO-</a:t>
            </a:r>
            <a:r>
              <a:rPr lang="hu-HU" sz="4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hu-HU" sz="4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hu-HU" sz="4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gyermek esetében </a:t>
            </a:r>
            <a:r>
              <a:rPr lang="hu-HU" sz="4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családbafogadásra</a:t>
            </a:r>
            <a:r>
              <a:rPr lang="hu-HU" sz="4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került sor</a:t>
            </a:r>
          </a:p>
          <a:p>
            <a:pPr lvl="0">
              <a:buNone/>
            </a:pPr>
            <a:endParaRPr lang="hu-H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hu-H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lang="hu-H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buNone/>
            </a:pPr>
            <a:r>
              <a:rPr lang="hu-H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43784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9452" y="313018"/>
            <a:ext cx="919869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hu-HU" sz="32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hu-HU" sz="3200" b="1" dirty="0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hu-HU" sz="32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hu-HU" sz="3200" b="1" dirty="0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hu-HU" sz="32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hu-HU" sz="3200" b="1" dirty="0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hu-HU" sz="32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hu-H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ellátási szerződéssel rendelkező külső kerületek által delegált gyerekek ellátási napjai a 2025. évben</a:t>
            </a:r>
            <a:r>
              <a:rPr lang="hu-H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b="1" dirty="0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hu-HU" sz="32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hu-HU" sz="3200" b="1" dirty="0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hu-HU" sz="32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hu-H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hu-HU" sz="3200" b="1" dirty="0">
                <a:latin typeface="Times New Roman" pitchFamily="18" charset="0"/>
                <a:cs typeface="Times New Roman" pitchFamily="18" charset="0"/>
              </a:rPr>
            </a:br>
            <a:endParaRPr lang="hu-HU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76191787"/>
              </p:ext>
            </p:extLst>
          </p:nvPr>
        </p:nvGraphicFramePr>
        <p:xfrm>
          <a:off x="576197" y="2054582"/>
          <a:ext cx="9561948" cy="3333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7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873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873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4018">
                <a:tc>
                  <a:txBody>
                    <a:bodyPr/>
                    <a:lstStyle/>
                    <a:p>
                      <a:pPr algn="ctr"/>
                      <a:r>
                        <a:rPr lang="hu-HU" sz="2000" dirty="0">
                          <a:latin typeface="Times New Roman" pitchFamily="18" charset="0"/>
                          <a:cs typeface="Times New Roman" pitchFamily="18" charset="0"/>
                        </a:rPr>
                        <a:t>Ellátási szerződéssel rendelkező kerület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07485" algn="l"/>
                        </a:tabLst>
                      </a:pPr>
                      <a:r>
                        <a:rPr lang="hu-H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Gondozási napok</a:t>
                      </a:r>
                      <a:endParaRPr lang="hu-H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07485" algn="l"/>
                        </a:tabLst>
                      </a:pPr>
                      <a:r>
                        <a:rPr lang="hu-H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Gondozott gyermekek száma</a:t>
                      </a:r>
                      <a:endParaRPr lang="hu-H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2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07485" algn="l"/>
                        </a:tabLst>
                      </a:pPr>
                      <a:r>
                        <a:rPr lang="hu-HU" sz="2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II. kerület</a:t>
                      </a:r>
                      <a:endParaRPr lang="hu-HU" sz="2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40155" algn="l"/>
                          <a:tab pos="4007485" algn="l"/>
                        </a:tabLst>
                      </a:pPr>
                      <a:r>
                        <a:rPr lang="hu-HU" sz="2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07485" algn="l"/>
                        </a:tabLst>
                      </a:pPr>
                      <a:r>
                        <a:rPr lang="hu-HU" sz="2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4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07485" algn="l"/>
                        </a:tabLst>
                      </a:pPr>
                      <a:r>
                        <a:rPr lang="hu-HU" sz="2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V. kerület</a:t>
                      </a:r>
                      <a:endParaRPr lang="hu-HU" sz="2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07485" algn="l"/>
                        </a:tabLst>
                      </a:pPr>
                      <a:r>
                        <a:rPr lang="hu-HU" sz="2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hu-HU" sz="2400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hu-HU" sz="2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07485" algn="l"/>
                        </a:tabLst>
                      </a:pPr>
                      <a:r>
                        <a:rPr lang="hu-HU" sz="2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hu-HU" sz="2400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hu-HU" sz="2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3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07485" algn="l"/>
                        </a:tabLst>
                      </a:pPr>
                      <a:r>
                        <a:rPr lang="hu-HU" sz="2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VI. kerület</a:t>
                      </a:r>
                      <a:endParaRPr lang="hu-HU" sz="2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07485" algn="l"/>
                        </a:tabLst>
                      </a:pPr>
                      <a:r>
                        <a:rPr lang="hu-HU" sz="2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07485" algn="l"/>
                        </a:tabLst>
                      </a:pPr>
                      <a:r>
                        <a:rPr lang="hu-HU" sz="2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18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07485" algn="l"/>
                        </a:tabLst>
                      </a:pPr>
                      <a:endParaRPr lang="hu-HU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07485" algn="l"/>
                        </a:tabLst>
                      </a:pPr>
                      <a:r>
                        <a:rPr lang="hu-HU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Összesen:</a:t>
                      </a:r>
                      <a:br>
                        <a:rPr lang="hu-HU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hu-HU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07485" algn="l"/>
                        </a:tabLst>
                      </a:pPr>
                      <a:r>
                        <a:rPr lang="hu-HU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07485" algn="l"/>
                        </a:tabLst>
                      </a:pPr>
                      <a:r>
                        <a:rPr lang="hu-HU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9295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2945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5359" y="352162"/>
            <a:ext cx="9404723" cy="1400530"/>
          </a:xfrm>
        </p:spPr>
        <p:txBody>
          <a:bodyPr/>
          <a:lstStyle/>
          <a:p>
            <a:pPr algn="ctr">
              <a:defRPr sz="1200" b="0" i="0" u="none" strike="noStrike" kern="1200" baseline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gondozottak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életko</a:t>
            </a:r>
            <a:r>
              <a:rPr lang="hu-HU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r-</a:t>
            </a:r>
            <a:r>
              <a:rPr lang="hu-H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és nemek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szerinti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megoszlása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97505586"/>
              </p:ext>
            </p:extLst>
          </p:nvPr>
        </p:nvGraphicFramePr>
        <p:xfrm>
          <a:off x="6427380" y="2081233"/>
          <a:ext cx="4637904" cy="4138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74359622"/>
              </p:ext>
            </p:extLst>
          </p:nvPr>
        </p:nvGraphicFramePr>
        <p:xfrm>
          <a:off x="566647" y="1403432"/>
          <a:ext cx="5208587" cy="3815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xmlns="" val="3167087266"/>
              </p:ext>
            </p:extLst>
          </p:nvPr>
        </p:nvGraphicFramePr>
        <p:xfrm>
          <a:off x="6186311" y="2300969"/>
          <a:ext cx="4835916" cy="3375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1885" y="2259875"/>
            <a:ext cx="4722223" cy="3546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08663" y="2284413"/>
            <a:ext cx="5402262" cy="337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72721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Gyermekek Átmeneti Otthona Felújítás</a:t>
            </a:r>
            <a:br>
              <a:rPr lang="hu-HU" dirty="0"/>
            </a:b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07684" y="50184"/>
            <a:ext cx="2107276" cy="280970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163488" y="507895"/>
            <a:ext cx="2808316" cy="210623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340361" y="-237960"/>
            <a:ext cx="1964300" cy="286155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60658" y="2087756"/>
            <a:ext cx="1772736" cy="286155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995969" y="-127185"/>
            <a:ext cx="2108640" cy="280917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750016" y="1982974"/>
            <a:ext cx="1619769" cy="230425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82374" y="2136150"/>
            <a:ext cx="1883619" cy="248376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0574" y="3004457"/>
            <a:ext cx="2185291" cy="173891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0755" y="3966116"/>
            <a:ext cx="2536328" cy="1716227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2789" y="5310051"/>
            <a:ext cx="2806715" cy="12540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4212" y="203201"/>
            <a:ext cx="10943344" cy="2641600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CSALÁDOK ÁTMENETI OTTHONA </a:t>
            </a:r>
            <a:br>
              <a:rPr lang="hu-H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CSÁO - </a:t>
            </a:r>
            <a:r>
              <a:rPr lang="hu-H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hu-H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kerülés indokai a 2025. évben ellátott gyermekek és családjaik esetében</a:t>
            </a:r>
            <a: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9957" y="2077156"/>
            <a:ext cx="8873066" cy="4492977"/>
          </a:xfrm>
        </p:spPr>
        <p:txBody>
          <a:bodyPr>
            <a:normAutofit lnSpcReduction="10000"/>
          </a:bodyPr>
          <a:lstStyle/>
          <a:p>
            <a:pPr lvl="0"/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gyermeknél kríziselhelyezés </a:t>
            </a:r>
          </a:p>
          <a:p>
            <a:pPr lvl="0"/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gyermek esetében hajléktalanná válás</a:t>
            </a:r>
          </a:p>
          <a:p>
            <a:pPr lvl="0"/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gyermeknél az elégtelen lakhatási körülmények</a:t>
            </a:r>
          </a:p>
          <a:p>
            <a:pPr lvl="0"/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gyermek esetében bántalmazás</a:t>
            </a:r>
          </a:p>
          <a:p>
            <a:pPr lvl="0"/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gyermeknél családi konfliktus</a:t>
            </a:r>
          </a:p>
          <a:p>
            <a:pPr lvl="0"/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védelembe vett gyermek: 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fő</a:t>
            </a:r>
          </a:p>
          <a:p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kiskorú vonatkozásában nem került sor ideiglenes hatályú elhelyezésre</a:t>
            </a:r>
          </a:p>
          <a:p>
            <a:pPr lvl="0"/>
            <a:endParaRPr lang="hu-H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r>
              <a:rPr lang="hu-H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…és a bekerülés kezdeményezői</a:t>
            </a:r>
          </a:p>
          <a:p>
            <a:pPr lvl="0"/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kiskorú esetében a Család és Gyermekjóléti  Szolgálat/Központ</a:t>
            </a:r>
          </a:p>
          <a:p>
            <a:pPr lvl="0"/>
            <a:endParaRPr lang="hu-H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437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915209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CSÁO - </a:t>
            </a:r>
            <a:r>
              <a:rPr lang="hu-H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</a:t>
            </a:r>
            <a:r>
              <a:rPr lang="hu-H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eltöltött gondozási idő 2025. évben</a:t>
            </a:r>
            <a: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6110" y="1243914"/>
            <a:ext cx="11444289" cy="5393369"/>
          </a:xfrm>
        </p:spPr>
        <p:txBody>
          <a:bodyPr>
            <a:normAutofit fontScale="47500" lnSpcReduction="20000"/>
          </a:bodyPr>
          <a:lstStyle/>
          <a:p>
            <a:pPr lvl="0"/>
            <a:endParaRPr lang="hu-HU" dirty="0"/>
          </a:p>
          <a:p>
            <a:pPr lvl="0">
              <a:buNone/>
            </a:pPr>
            <a:r>
              <a:rPr lang="hu-HU" sz="4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gyermek  	       0-1 hónap</a:t>
            </a:r>
          </a:p>
          <a:p>
            <a:pPr lvl="0">
              <a:buNone/>
            </a:pPr>
            <a:r>
              <a:rPr lang="hu-HU" sz="4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gyermek		2-3 hónap</a:t>
            </a:r>
          </a:p>
          <a:p>
            <a:pPr lvl="0">
              <a:buNone/>
            </a:pPr>
            <a:r>
              <a:rPr lang="hu-HU" sz="4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gyermek		4-6 hónap</a:t>
            </a:r>
          </a:p>
          <a:p>
            <a:pPr lvl="0">
              <a:buNone/>
            </a:pPr>
            <a:r>
              <a:rPr lang="hu-HU" sz="4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gyermek		7-10 hónap</a:t>
            </a:r>
          </a:p>
          <a:p>
            <a:pPr lvl="0">
              <a:buNone/>
            </a:pPr>
            <a:r>
              <a:rPr lang="hu-HU" sz="4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gyermek	       11-12 hónap</a:t>
            </a:r>
          </a:p>
          <a:p>
            <a:pPr lvl="0">
              <a:buNone/>
            </a:pPr>
            <a:r>
              <a:rPr lang="hu-HU" sz="4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gyermek	       1-3 év</a:t>
            </a:r>
          </a:p>
          <a:p>
            <a:pPr lvl="0">
              <a:buNone/>
            </a:pPr>
            <a:r>
              <a:rPr lang="hu-HU" sz="2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gyermek részesült ellátásban 2025. december 31-én.</a:t>
            </a:r>
          </a:p>
          <a:p>
            <a:pPr lvl="0" algn="ctr">
              <a:buNone/>
            </a:pPr>
            <a:r>
              <a:rPr lang="hu-HU" sz="6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gyermekek elhelyezésének alakulása </a:t>
            </a:r>
          </a:p>
          <a:p>
            <a:pPr lvl="0" algn="just">
              <a:buNone/>
            </a:pPr>
            <a:r>
              <a:rPr lang="hu-HU" sz="4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gyermek a szüleivel együtt távozott az ellátásból (2025-ban 1 család nyert önkormányzati lakáspályázaton, (jellemzően rokonok, vagy ismét intézményi jogviszony, albérletbe nem költöztek)</a:t>
            </a:r>
          </a:p>
          <a:p>
            <a:pPr algn="just">
              <a:buNone/>
            </a:pPr>
            <a:r>
              <a:rPr lang="hu-HU" sz="4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2025-ben nem volt gyámhivatali közbenjárásra gyermek elhelyezése. </a:t>
            </a:r>
          </a:p>
          <a:p>
            <a:pPr lvl="0">
              <a:buNone/>
            </a:pPr>
            <a:r>
              <a:rPr lang="hu-HU" sz="3200" dirty="0"/>
              <a:t/>
            </a:r>
            <a:br>
              <a:rPr lang="hu-HU" sz="3200" dirty="0"/>
            </a:b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xmlns="" val="140437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zelet">
  <a:themeElements>
    <a:clrScheme name="Szele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zelet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ele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1253</TotalTime>
  <Words>421</Words>
  <Application>Microsoft Office PowerPoint</Application>
  <PresentationFormat>Egyéni</PresentationFormat>
  <Paragraphs>106</Paragraphs>
  <Slides>12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3" baseType="lpstr">
      <vt:lpstr>Szelet</vt:lpstr>
      <vt:lpstr>A J.SZ.SZ.GY.K. - Átmeneti gondozás szakmai egységének 2025. évről szóló beszámolója</vt:lpstr>
      <vt:lpstr>2025. évben ellátott családok és gyermekek</vt:lpstr>
      <vt:lpstr>GYERMEKEK ÁTMENETI OTTHONA A GYÁO - ba kerülés indokai a 2025. évben </vt:lpstr>
      <vt:lpstr>A GYÁO - ban eltöltött gondozási idő 2025. évben </vt:lpstr>
      <vt:lpstr>    Az ellátási szerződéssel rendelkező külső kerületek által delegált gyerekek ellátási napjai a 2025. évben    </vt:lpstr>
      <vt:lpstr>A gondozottak életkor- és nemek szerinti megoszlása</vt:lpstr>
      <vt:lpstr>Gyermekek Átmeneti Otthona Felújítás </vt:lpstr>
      <vt:lpstr>CSALÁDOK ÁTMENETI OTTHONA  A CSÁO - ba kerülés indokai a 2025. évben ellátott gyermekek és családjaik esetében </vt:lpstr>
      <vt:lpstr>A CSÁO - ban eltöltött gondozási idő 2025. évben </vt:lpstr>
      <vt:lpstr>A CSÁO külső férőhelyei, bérlőkijelölési jog  </vt:lpstr>
      <vt:lpstr>Támogatóink, partnereink 2025-ban </vt:lpstr>
      <vt:lpstr>12.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Lada Máté</dc:creator>
  <cp:lastModifiedBy>Hp</cp:lastModifiedBy>
  <cp:revision>106</cp:revision>
  <dcterms:created xsi:type="dcterms:W3CDTF">2017-02-13T17:52:24Z</dcterms:created>
  <dcterms:modified xsi:type="dcterms:W3CDTF">2026-02-26T07:33:08Z</dcterms:modified>
</cp:coreProperties>
</file>